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78" r:id="rId3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B4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Classeur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view3D>
      <c:rotX val="30"/>
      <c:perspective val="30"/>
    </c:view3D>
    <c:plotArea>
      <c:layout/>
      <c:pie3DChart>
        <c:varyColors val="1"/>
        <c:ser>
          <c:idx val="0"/>
          <c:order val="0"/>
          <c:cat>
            <c:strRef>
              <c:f>[Classeur1]Feuil1!$A$3,[Classeur1]Feuil1!$A$4,[Classeur1]Feuil1!$A$11</c:f>
              <c:strCache>
                <c:ptCount val="3"/>
                <c:pt idx="0">
                  <c:v>Le locataire (62.90%)</c:v>
                </c:pt>
                <c:pt idx="1">
                  <c:v>Economie D’impôt (12.71%)</c:v>
                </c:pt>
                <c:pt idx="2">
                  <c:v>L'investisseur (24.39%)</c:v>
                </c:pt>
              </c:strCache>
            </c:strRef>
          </c:cat>
          <c:val>
            <c:numRef>
              <c:f>[Classeur1]Feuil1!$B$3,[Classeur1]Feuil1!$B$4,[Classeur1]Feuil1!$B$11</c:f>
              <c:numCache>
                <c:formatCode>#,##0\ "€";[Red]\-#,##0\ "€"</c:formatCode>
                <c:ptCount val="3"/>
                <c:pt idx="0">
                  <c:v>121703</c:v>
                </c:pt>
                <c:pt idx="1">
                  <c:v>24595</c:v>
                </c:pt>
                <c:pt idx="2">
                  <c:v>193495</c:v>
                </c:pt>
              </c:numCache>
            </c:numRef>
          </c:val>
        </c:ser>
      </c:pie3DChart>
    </c:plotArea>
    <c:legend>
      <c:legendPos val="r"/>
      <c:txPr>
        <a:bodyPr/>
        <a:lstStyle/>
        <a:p>
          <a:pPr>
            <a:defRPr sz="2000"/>
          </a:pPr>
          <a:endParaRPr lang="fr-FR"/>
        </a:p>
      </c:txPr>
    </c:legend>
    <c:plotVisOnly val="1"/>
    <c:dispBlanksAs val="zero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2C7548-2107-4C15-9451-4D8E03BA7F0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7FDE459D-4910-42A2-841F-5B35814D9345}">
      <dgm:prSet phldrT="[Texte]" custT="1"/>
      <dgm:spPr/>
      <dgm:t>
        <a:bodyPr/>
        <a:lstStyle/>
        <a:p>
          <a:r>
            <a:rPr lang="fr-FR" sz="1800" dirty="0" smtClean="0"/>
            <a:t>Investisseur</a:t>
          </a:r>
          <a:endParaRPr lang="fr-FR" sz="1800" dirty="0"/>
        </a:p>
      </dgm:t>
    </dgm:pt>
    <dgm:pt modelId="{D8DA6265-D7EC-48E8-ADFA-3827EE9C7183}" type="parTrans" cxnId="{8E73BCF0-4CA9-436A-AF67-14D8DEC704B1}">
      <dgm:prSet/>
      <dgm:spPr/>
      <dgm:t>
        <a:bodyPr/>
        <a:lstStyle/>
        <a:p>
          <a:endParaRPr lang="fr-FR"/>
        </a:p>
      </dgm:t>
    </dgm:pt>
    <dgm:pt modelId="{74AD7528-1ADE-4C5B-83E0-31FE97086201}" type="sibTrans" cxnId="{8E73BCF0-4CA9-436A-AF67-14D8DEC704B1}">
      <dgm:prSet/>
      <dgm:spPr/>
      <dgm:t>
        <a:bodyPr/>
        <a:lstStyle/>
        <a:p>
          <a:endParaRPr lang="fr-FR"/>
        </a:p>
      </dgm:t>
    </dgm:pt>
    <dgm:pt modelId="{E1E407B6-C6ED-4B66-80A6-1AA02EA4D6D3}">
      <dgm:prSet phldrT="[Texte]" custT="1"/>
      <dgm:spPr/>
      <dgm:t>
        <a:bodyPr/>
        <a:lstStyle/>
        <a:p>
          <a:r>
            <a:rPr lang="fr-FR" sz="1800" dirty="0" smtClean="0"/>
            <a:t>Appartement</a:t>
          </a:r>
          <a:endParaRPr lang="fr-FR" sz="1800" dirty="0"/>
        </a:p>
      </dgm:t>
    </dgm:pt>
    <dgm:pt modelId="{EF67AC1C-7C1B-4258-A6CE-E86EB064BA14}" type="parTrans" cxnId="{3D5375D2-7D95-435A-9C19-CD377810F518}">
      <dgm:prSet/>
      <dgm:spPr/>
      <dgm:t>
        <a:bodyPr/>
        <a:lstStyle/>
        <a:p>
          <a:endParaRPr lang="fr-FR"/>
        </a:p>
      </dgm:t>
    </dgm:pt>
    <dgm:pt modelId="{C1FA3867-E415-4BFC-AAE7-3CC613B1197B}" type="sibTrans" cxnId="{3D5375D2-7D95-435A-9C19-CD377810F518}">
      <dgm:prSet/>
      <dgm:spPr/>
      <dgm:t>
        <a:bodyPr/>
        <a:lstStyle/>
        <a:p>
          <a:endParaRPr lang="fr-FR"/>
        </a:p>
      </dgm:t>
    </dgm:pt>
    <dgm:pt modelId="{9B8B71BD-C506-4D3F-A437-41CA7C723723}">
      <dgm:prSet phldrT="[Texte]" custT="1"/>
      <dgm:spPr/>
      <dgm:t>
        <a:bodyPr/>
        <a:lstStyle/>
        <a:p>
          <a:r>
            <a:rPr lang="fr-FR" sz="1800" dirty="0" smtClean="0"/>
            <a:t>Exploitant professionnel</a:t>
          </a:r>
        </a:p>
      </dgm:t>
    </dgm:pt>
    <dgm:pt modelId="{CCC9FFEF-9B12-4B29-99AD-0BD59A8B1751}" type="parTrans" cxnId="{410F14E9-220B-4B03-99B0-D0CE92A22CEF}">
      <dgm:prSet/>
      <dgm:spPr/>
      <dgm:t>
        <a:bodyPr/>
        <a:lstStyle/>
        <a:p>
          <a:endParaRPr lang="fr-FR"/>
        </a:p>
      </dgm:t>
    </dgm:pt>
    <dgm:pt modelId="{02434227-3AAE-42D6-9240-E4FA0CF62B40}" type="sibTrans" cxnId="{410F14E9-220B-4B03-99B0-D0CE92A22CEF}">
      <dgm:prSet/>
      <dgm:spPr/>
      <dgm:t>
        <a:bodyPr/>
        <a:lstStyle/>
        <a:p>
          <a:endParaRPr lang="fr-FR"/>
        </a:p>
      </dgm:t>
    </dgm:pt>
    <dgm:pt modelId="{21ED096E-E35E-4C04-A0C3-24EF9A332F5C}">
      <dgm:prSet custT="1"/>
      <dgm:spPr/>
      <dgm:t>
        <a:bodyPr/>
        <a:lstStyle/>
        <a:p>
          <a:r>
            <a:rPr lang="fr-FR" sz="1800" dirty="0" smtClean="0"/>
            <a:t>Locataires finaux :</a:t>
          </a:r>
        </a:p>
        <a:p>
          <a:r>
            <a:rPr lang="fr-FR" sz="1800" dirty="0" smtClean="0"/>
            <a:t>Personnes âgées, étudiants, touristes etc.</a:t>
          </a:r>
          <a:endParaRPr lang="fr-FR" sz="1800" dirty="0"/>
        </a:p>
      </dgm:t>
    </dgm:pt>
    <dgm:pt modelId="{E7628EAE-82F4-4E91-87A6-B27CF2782A85}" type="parTrans" cxnId="{ADD442CA-8D69-4B2D-B1E8-E833A50A5177}">
      <dgm:prSet/>
      <dgm:spPr/>
      <dgm:t>
        <a:bodyPr/>
        <a:lstStyle/>
        <a:p>
          <a:endParaRPr lang="fr-FR"/>
        </a:p>
      </dgm:t>
    </dgm:pt>
    <dgm:pt modelId="{AACC5924-F062-480C-A078-7ADC4DA3F9E1}" type="sibTrans" cxnId="{ADD442CA-8D69-4B2D-B1E8-E833A50A5177}">
      <dgm:prSet/>
      <dgm:spPr/>
      <dgm:t>
        <a:bodyPr/>
        <a:lstStyle/>
        <a:p>
          <a:endParaRPr lang="fr-FR"/>
        </a:p>
      </dgm:t>
    </dgm:pt>
    <dgm:pt modelId="{A7BEF1D7-AC82-4A27-B1D0-DE41AA36007E}" type="pres">
      <dgm:prSet presAssocID="{672C7548-2107-4C15-9451-4D8E03BA7F0D}" presName="Name0" presStyleCnt="0">
        <dgm:presLayoutVars>
          <dgm:dir/>
          <dgm:resizeHandles val="exact"/>
        </dgm:presLayoutVars>
      </dgm:prSet>
      <dgm:spPr/>
    </dgm:pt>
    <dgm:pt modelId="{9C77DA76-AB6E-4B4C-9CE1-461B6BCE78AD}" type="pres">
      <dgm:prSet presAssocID="{7FDE459D-4910-42A2-841F-5B35814D9345}" presName="node" presStyleLbl="node1" presStyleIdx="0" presStyleCnt="4" custScaleX="11568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E83DB2-8929-4F23-8980-04E1C3C3F8DD}" type="pres">
      <dgm:prSet presAssocID="{74AD7528-1ADE-4C5B-83E0-31FE97086201}" presName="sibTrans" presStyleLbl="sibTrans2D1" presStyleIdx="0" presStyleCnt="3"/>
      <dgm:spPr/>
      <dgm:t>
        <a:bodyPr/>
        <a:lstStyle/>
        <a:p>
          <a:endParaRPr lang="fr-FR"/>
        </a:p>
      </dgm:t>
    </dgm:pt>
    <dgm:pt modelId="{0BAB6506-39A9-4FDC-A97D-B3374823EFBA}" type="pres">
      <dgm:prSet presAssocID="{74AD7528-1ADE-4C5B-83E0-31FE97086201}" presName="connectorText" presStyleLbl="sibTrans2D1" presStyleIdx="0" presStyleCnt="3"/>
      <dgm:spPr/>
      <dgm:t>
        <a:bodyPr/>
        <a:lstStyle/>
        <a:p>
          <a:endParaRPr lang="fr-FR"/>
        </a:p>
      </dgm:t>
    </dgm:pt>
    <dgm:pt modelId="{4E7C9D11-91EA-4EC7-82D0-AA6772FC54F0}" type="pres">
      <dgm:prSet presAssocID="{E1E407B6-C6ED-4B66-80A6-1AA02EA4D6D3}" presName="node" presStyleLbl="node1" presStyleIdx="1" presStyleCnt="4" custScaleX="1166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386616A-E0F9-4E05-B5FB-AD4122239501}" type="pres">
      <dgm:prSet presAssocID="{C1FA3867-E415-4BFC-AAE7-3CC613B1197B}" presName="sibTrans" presStyleLbl="sibTrans2D1" presStyleIdx="1" presStyleCnt="3"/>
      <dgm:spPr/>
      <dgm:t>
        <a:bodyPr/>
        <a:lstStyle/>
        <a:p>
          <a:endParaRPr lang="fr-FR"/>
        </a:p>
      </dgm:t>
    </dgm:pt>
    <dgm:pt modelId="{9BD21210-D24C-45AF-8038-609F9A024219}" type="pres">
      <dgm:prSet presAssocID="{C1FA3867-E415-4BFC-AAE7-3CC613B1197B}" presName="connectorText" presStyleLbl="sibTrans2D1" presStyleIdx="1" presStyleCnt="3"/>
      <dgm:spPr/>
      <dgm:t>
        <a:bodyPr/>
        <a:lstStyle/>
        <a:p>
          <a:endParaRPr lang="fr-FR"/>
        </a:p>
      </dgm:t>
    </dgm:pt>
    <dgm:pt modelId="{237E96F8-2D49-4E43-B6B9-2A246F381F26}" type="pres">
      <dgm:prSet presAssocID="{9B8B71BD-C506-4D3F-A437-41CA7C723723}" presName="node" presStyleLbl="node1" presStyleIdx="2" presStyleCnt="4" custScaleX="12511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F31A63-2E7D-4B86-8B8D-79AC16FBF313}" type="pres">
      <dgm:prSet presAssocID="{02434227-3AAE-42D6-9240-E4FA0CF62B40}" presName="sibTrans" presStyleLbl="sibTrans2D1" presStyleIdx="2" presStyleCnt="3"/>
      <dgm:spPr/>
      <dgm:t>
        <a:bodyPr/>
        <a:lstStyle/>
        <a:p>
          <a:endParaRPr lang="fr-FR"/>
        </a:p>
      </dgm:t>
    </dgm:pt>
    <dgm:pt modelId="{4C0F9F5A-1BA0-41D5-92E2-961B31B2AC05}" type="pres">
      <dgm:prSet presAssocID="{02434227-3AAE-42D6-9240-E4FA0CF62B40}" presName="connectorText" presStyleLbl="sibTrans2D1" presStyleIdx="2" presStyleCnt="3"/>
      <dgm:spPr/>
      <dgm:t>
        <a:bodyPr/>
        <a:lstStyle/>
        <a:p>
          <a:endParaRPr lang="fr-FR"/>
        </a:p>
      </dgm:t>
    </dgm:pt>
    <dgm:pt modelId="{12B4DB8C-23DE-46E0-8CB1-CAAD92CB158E}" type="pres">
      <dgm:prSet presAssocID="{21ED096E-E35E-4C04-A0C3-24EF9A332F5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342C0F4-0775-4349-B0D9-A23FC75A44CC}" type="presOf" srcId="{C1FA3867-E415-4BFC-AAE7-3CC613B1197B}" destId="{3386616A-E0F9-4E05-B5FB-AD4122239501}" srcOrd="0" destOrd="0" presId="urn:microsoft.com/office/officeart/2005/8/layout/process1"/>
    <dgm:cxn modelId="{3D9C291E-73A2-4BC0-9D2E-DDB562598D5B}" type="presOf" srcId="{74AD7528-1ADE-4C5B-83E0-31FE97086201}" destId="{92E83DB2-8929-4F23-8980-04E1C3C3F8DD}" srcOrd="0" destOrd="0" presId="urn:microsoft.com/office/officeart/2005/8/layout/process1"/>
    <dgm:cxn modelId="{ADD442CA-8D69-4B2D-B1E8-E833A50A5177}" srcId="{672C7548-2107-4C15-9451-4D8E03BA7F0D}" destId="{21ED096E-E35E-4C04-A0C3-24EF9A332F5C}" srcOrd="3" destOrd="0" parTransId="{E7628EAE-82F4-4E91-87A6-B27CF2782A85}" sibTransId="{AACC5924-F062-480C-A078-7ADC4DA3F9E1}"/>
    <dgm:cxn modelId="{3D5375D2-7D95-435A-9C19-CD377810F518}" srcId="{672C7548-2107-4C15-9451-4D8E03BA7F0D}" destId="{E1E407B6-C6ED-4B66-80A6-1AA02EA4D6D3}" srcOrd="1" destOrd="0" parTransId="{EF67AC1C-7C1B-4258-A6CE-E86EB064BA14}" sibTransId="{C1FA3867-E415-4BFC-AAE7-3CC613B1197B}"/>
    <dgm:cxn modelId="{31BDD590-D55F-4791-ABEA-5641FF13C518}" type="presOf" srcId="{7FDE459D-4910-42A2-841F-5B35814D9345}" destId="{9C77DA76-AB6E-4B4C-9CE1-461B6BCE78AD}" srcOrd="0" destOrd="0" presId="urn:microsoft.com/office/officeart/2005/8/layout/process1"/>
    <dgm:cxn modelId="{1BD20BD6-A0A4-4F71-A95C-BA8441D29F64}" type="presOf" srcId="{74AD7528-1ADE-4C5B-83E0-31FE97086201}" destId="{0BAB6506-39A9-4FDC-A97D-B3374823EFBA}" srcOrd="1" destOrd="0" presId="urn:microsoft.com/office/officeart/2005/8/layout/process1"/>
    <dgm:cxn modelId="{8E73BCF0-4CA9-436A-AF67-14D8DEC704B1}" srcId="{672C7548-2107-4C15-9451-4D8E03BA7F0D}" destId="{7FDE459D-4910-42A2-841F-5B35814D9345}" srcOrd="0" destOrd="0" parTransId="{D8DA6265-D7EC-48E8-ADFA-3827EE9C7183}" sibTransId="{74AD7528-1ADE-4C5B-83E0-31FE97086201}"/>
    <dgm:cxn modelId="{7248C4D2-66A2-4110-BA68-77E8F510AD60}" type="presOf" srcId="{E1E407B6-C6ED-4B66-80A6-1AA02EA4D6D3}" destId="{4E7C9D11-91EA-4EC7-82D0-AA6772FC54F0}" srcOrd="0" destOrd="0" presId="urn:microsoft.com/office/officeart/2005/8/layout/process1"/>
    <dgm:cxn modelId="{5CA7B529-20CF-499F-B8B2-9D9B3F22C955}" type="presOf" srcId="{21ED096E-E35E-4C04-A0C3-24EF9A332F5C}" destId="{12B4DB8C-23DE-46E0-8CB1-CAAD92CB158E}" srcOrd="0" destOrd="0" presId="urn:microsoft.com/office/officeart/2005/8/layout/process1"/>
    <dgm:cxn modelId="{E8723D59-BEE8-41AE-91D8-A574F2372F17}" type="presOf" srcId="{9B8B71BD-C506-4D3F-A437-41CA7C723723}" destId="{237E96F8-2D49-4E43-B6B9-2A246F381F26}" srcOrd="0" destOrd="0" presId="urn:microsoft.com/office/officeart/2005/8/layout/process1"/>
    <dgm:cxn modelId="{05BA31F8-2E73-4F37-9C92-1B063F047602}" type="presOf" srcId="{C1FA3867-E415-4BFC-AAE7-3CC613B1197B}" destId="{9BD21210-D24C-45AF-8038-609F9A024219}" srcOrd="1" destOrd="0" presId="urn:microsoft.com/office/officeart/2005/8/layout/process1"/>
    <dgm:cxn modelId="{EB885EF3-475F-4598-8FDF-7C5F8C3CBB60}" type="presOf" srcId="{02434227-3AAE-42D6-9240-E4FA0CF62B40}" destId="{4C0F9F5A-1BA0-41D5-92E2-961B31B2AC05}" srcOrd="1" destOrd="0" presId="urn:microsoft.com/office/officeart/2005/8/layout/process1"/>
    <dgm:cxn modelId="{410F14E9-220B-4B03-99B0-D0CE92A22CEF}" srcId="{672C7548-2107-4C15-9451-4D8E03BA7F0D}" destId="{9B8B71BD-C506-4D3F-A437-41CA7C723723}" srcOrd="2" destOrd="0" parTransId="{CCC9FFEF-9B12-4B29-99AD-0BD59A8B1751}" sibTransId="{02434227-3AAE-42D6-9240-E4FA0CF62B40}"/>
    <dgm:cxn modelId="{B9B298ED-02F5-4097-9BBE-844AE8840192}" type="presOf" srcId="{02434227-3AAE-42D6-9240-E4FA0CF62B40}" destId="{AFF31A63-2E7D-4B86-8B8D-79AC16FBF313}" srcOrd="0" destOrd="0" presId="urn:microsoft.com/office/officeart/2005/8/layout/process1"/>
    <dgm:cxn modelId="{3CAAEDBA-B2ED-4D61-B885-3E70C2ADEC27}" type="presOf" srcId="{672C7548-2107-4C15-9451-4D8E03BA7F0D}" destId="{A7BEF1D7-AC82-4A27-B1D0-DE41AA36007E}" srcOrd="0" destOrd="0" presId="urn:microsoft.com/office/officeart/2005/8/layout/process1"/>
    <dgm:cxn modelId="{4DDEE0FC-D465-4E93-9096-942FB81A616A}" type="presParOf" srcId="{A7BEF1D7-AC82-4A27-B1D0-DE41AA36007E}" destId="{9C77DA76-AB6E-4B4C-9CE1-461B6BCE78AD}" srcOrd="0" destOrd="0" presId="urn:microsoft.com/office/officeart/2005/8/layout/process1"/>
    <dgm:cxn modelId="{264C0136-9BDD-4131-8965-B6FE1131C593}" type="presParOf" srcId="{A7BEF1D7-AC82-4A27-B1D0-DE41AA36007E}" destId="{92E83DB2-8929-4F23-8980-04E1C3C3F8DD}" srcOrd="1" destOrd="0" presId="urn:microsoft.com/office/officeart/2005/8/layout/process1"/>
    <dgm:cxn modelId="{6537B1B0-3D60-444D-9BB0-160FED84269C}" type="presParOf" srcId="{92E83DB2-8929-4F23-8980-04E1C3C3F8DD}" destId="{0BAB6506-39A9-4FDC-A97D-B3374823EFBA}" srcOrd="0" destOrd="0" presId="urn:microsoft.com/office/officeart/2005/8/layout/process1"/>
    <dgm:cxn modelId="{11AC2B08-FA9A-4646-B436-9AAE4D6E73E2}" type="presParOf" srcId="{A7BEF1D7-AC82-4A27-B1D0-DE41AA36007E}" destId="{4E7C9D11-91EA-4EC7-82D0-AA6772FC54F0}" srcOrd="2" destOrd="0" presId="urn:microsoft.com/office/officeart/2005/8/layout/process1"/>
    <dgm:cxn modelId="{9CA85A27-4F0D-4771-B96E-82928C06E131}" type="presParOf" srcId="{A7BEF1D7-AC82-4A27-B1D0-DE41AA36007E}" destId="{3386616A-E0F9-4E05-B5FB-AD4122239501}" srcOrd="3" destOrd="0" presId="urn:microsoft.com/office/officeart/2005/8/layout/process1"/>
    <dgm:cxn modelId="{F20BD973-D068-445F-AB77-3B3DC9480A0D}" type="presParOf" srcId="{3386616A-E0F9-4E05-B5FB-AD4122239501}" destId="{9BD21210-D24C-45AF-8038-609F9A024219}" srcOrd="0" destOrd="0" presId="urn:microsoft.com/office/officeart/2005/8/layout/process1"/>
    <dgm:cxn modelId="{B50D3C68-22E1-46C5-B878-A820FD3F07FF}" type="presParOf" srcId="{A7BEF1D7-AC82-4A27-B1D0-DE41AA36007E}" destId="{237E96F8-2D49-4E43-B6B9-2A246F381F26}" srcOrd="4" destOrd="0" presId="urn:microsoft.com/office/officeart/2005/8/layout/process1"/>
    <dgm:cxn modelId="{7FD48781-B88F-4259-B740-56BA34C87413}" type="presParOf" srcId="{A7BEF1D7-AC82-4A27-B1D0-DE41AA36007E}" destId="{AFF31A63-2E7D-4B86-8B8D-79AC16FBF313}" srcOrd="5" destOrd="0" presId="urn:microsoft.com/office/officeart/2005/8/layout/process1"/>
    <dgm:cxn modelId="{F4CA9B5A-4E19-4423-A61D-3B5D64DCCD94}" type="presParOf" srcId="{AFF31A63-2E7D-4B86-8B8D-79AC16FBF313}" destId="{4C0F9F5A-1BA0-41D5-92E2-961B31B2AC05}" srcOrd="0" destOrd="0" presId="urn:microsoft.com/office/officeart/2005/8/layout/process1"/>
    <dgm:cxn modelId="{FFC7C3D8-0CE0-4178-8B6F-57BD0DA6EF4D}" type="presParOf" srcId="{A7BEF1D7-AC82-4A27-B1D0-DE41AA36007E}" destId="{12B4DB8C-23DE-46E0-8CB1-CAAD92CB158E}" srcOrd="6" destOrd="0" presId="urn:microsoft.com/office/officeart/2005/8/layout/process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77DA76-AB6E-4B4C-9CE1-461B6BCE78AD}">
      <dsp:nvSpPr>
        <dsp:cNvPr id="0" name=""/>
        <dsp:cNvSpPr/>
      </dsp:nvSpPr>
      <dsp:spPr>
        <a:xfrm>
          <a:off x="6282" y="36104"/>
          <a:ext cx="1657720" cy="20709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Investisseur</a:t>
          </a:r>
          <a:endParaRPr lang="fr-FR" sz="1800" kern="1200" dirty="0"/>
        </a:p>
      </dsp:txBody>
      <dsp:txXfrm>
        <a:off x="54835" y="84657"/>
        <a:ext cx="1560614" cy="1973824"/>
      </dsp:txXfrm>
    </dsp:sp>
    <dsp:sp modelId="{92E83DB2-8929-4F23-8980-04E1C3C3F8DD}">
      <dsp:nvSpPr>
        <dsp:cNvPr id="0" name=""/>
        <dsp:cNvSpPr/>
      </dsp:nvSpPr>
      <dsp:spPr>
        <a:xfrm>
          <a:off x="1807303" y="893876"/>
          <a:ext cx="303798" cy="3553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500" kern="1200"/>
        </a:p>
      </dsp:txBody>
      <dsp:txXfrm>
        <a:off x="1807303" y="964953"/>
        <a:ext cx="212659" cy="213232"/>
      </dsp:txXfrm>
    </dsp:sp>
    <dsp:sp modelId="{4E7C9D11-91EA-4EC7-82D0-AA6772FC54F0}">
      <dsp:nvSpPr>
        <dsp:cNvPr id="0" name=""/>
        <dsp:cNvSpPr/>
      </dsp:nvSpPr>
      <dsp:spPr>
        <a:xfrm>
          <a:off x="2237206" y="36104"/>
          <a:ext cx="1671033" cy="20709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Appartement</a:t>
          </a:r>
          <a:endParaRPr lang="fr-FR" sz="1800" kern="1200" dirty="0"/>
        </a:p>
      </dsp:txBody>
      <dsp:txXfrm>
        <a:off x="2286149" y="85047"/>
        <a:ext cx="1573147" cy="1973044"/>
      </dsp:txXfrm>
    </dsp:sp>
    <dsp:sp modelId="{3386616A-E0F9-4E05-B5FB-AD4122239501}">
      <dsp:nvSpPr>
        <dsp:cNvPr id="0" name=""/>
        <dsp:cNvSpPr/>
      </dsp:nvSpPr>
      <dsp:spPr>
        <a:xfrm>
          <a:off x="4051540" y="893876"/>
          <a:ext cx="303798" cy="3553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500" kern="1200"/>
        </a:p>
      </dsp:txBody>
      <dsp:txXfrm>
        <a:off x="4051540" y="964953"/>
        <a:ext cx="212659" cy="213232"/>
      </dsp:txXfrm>
    </dsp:sp>
    <dsp:sp modelId="{237E96F8-2D49-4E43-B6B9-2A246F381F26}">
      <dsp:nvSpPr>
        <dsp:cNvPr id="0" name=""/>
        <dsp:cNvSpPr/>
      </dsp:nvSpPr>
      <dsp:spPr>
        <a:xfrm>
          <a:off x="4481443" y="36104"/>
          <a:ext cx="1792867" cy="20709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Exploitant professionnel</a:t>
          </a:r>
        </a:p>
      </dsp:txBody>
      <dsp:txXfrm>
        <a:off x="4533954" y="88615"/>
        <a:ext cx="1687845" cy="1965908"/>
      </dsp:txXfrm>
    </dsp:sp>
    <dsp:sp modelId="{AFF31A63-2E7D-4B86-8B8D-79AC16FBF313}">
      <dsp:nvSpPr>
        <dsp:cNvPr id="0" name=""/>
        <dsp:cNvSpPr/>
      </dsp:nvSpPr>
      <dsp:spPr>
        <a:xfrm>
          <a:off x="6417612" y="893876"/>
          <a:ext cx="303798" cy="3553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500" kern="1200"/>
        </a:p>
      </dsp:txBody>
      <dsp:txXfrm>
        <a:off x="6417612" y="964953"/>
        <a:ext cx="212659" cy="213232"/>
      </dsp:txXfrm>
    </dsp:sp>
    <dsp:sp modelId="{12B4DB8C-23DE-46E0-8CB1-CAAD92CB158E}">
      <dsp:nvSpPr>
        <dsp:cNvPr id="0" name=""/>
        <dsp:cNvSpPr/>
      </dsp:nvSpPr>
      <dsp:spPr>
        <a:xfrm>
          <a:off x="6847515" y="36104"/>
          <a:ext cx="1433010" cy="20709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Locataires finaux :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Personnes âgées, étudiants, touristes </a:t>
          </a:r>
          <a:r>
            <a:rPr lang="fr-FR" sz="1800" kern="1200" dirty="0" err="1" smtClean="0"/>
            <a:t>etc</a:t>
          </a:r>
          <a:r>
            <a:rPr lang="fr-FR" sz="1800" kern="1200" dirty="0" smtClean="0"/>
            <a:t>…</a:t>
          </a:r>
          <a:endParaRPr lang="fr-FR" sz="1800" kern="1200" dirty="0"/>
        </a:p>
      </dsp:txBody>
      <dsp:txXfrm>
        <a:off x="6889486" y="78075"/>
        <a:ext cx="1349068" cy="19869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4221-F711-453C-82CF-568DAD1A80FB}" type="datetimeFigureOut">
              <a:rPr lang="fr-FR" smtClean="0"/>
              <a:pPr/>
              <a:t>12/09/2017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BF8B1-F03A-46B5-B700-256A7AB351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4221-F711-453C-82CF-568DAD1A80FB}" type="datetimeFigureOut">
              <a:rPr lang="fr-FR" smtClean="0"/>
              <a:pPr/>
              <a:t>12/09/2017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BF8B1-F03A-46B5-B700-256A7AB351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4221-F711-453C-82CF-568DAD1A80FB}" type="datetimeFigureOut">
              <a:rPr lang="fr-FR" smtClean="0"/>
              <a:pPr/>
              <a:t>12/09/2017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BF8B1-F03A-46B5-B700-256A7AB351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4221-F711-453C-82CF-568DAD1A80FB}" type="datetimeFigureOut">
              <a:rPr lang="fr-FR" smtClean="0"/>
              <a:pPr/>
              <a:t>12/09/2017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BF8B1-F03A-46B5-B700-256A7AB351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4221-F711-453C-82CF-568DAD1A80FB}" type="datetimeFigureOut">
              <a:rPr lang="fr-FR" smtClean="0"/>
              <a:pPr/>
              <a:t>12/09/2017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BF8B1-F03A-46B5-B700-256A7AB351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4221-F711-453C-82CF-568DAD1A80FB}" type="datetimeFigureOut">
              <a:rPr lang="fr-FR" smtClean="0"/>
              <a:pPr/>
              <a:t>12/09/2017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BF8B1-F03A-46B5-B700-256A7AB351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4221-F711-453C-82CF-568DAD1A80FB}" type="datetimeFigureOut">
              <a:rPr lang="fr-FR" smtClean="0"/>
              <a:pPr/>
              <a:t>12/09/2017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BF8B1-F03A-46B5-B700-256A7AB351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4221-F711-453C-82CF-568DAD1A80FB}" type="datetimeFigureOut">
              <a:rPr lang="fr-FR" smtClean="0"/>
              <a:pPr/>
              <a:t>12/09/2017</a:t>
            </a:fld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6BF8B1-F03A-46B5-B700-256A7AB351D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4221-F711-453C-82CF-568DAD1A80FB}" type="datetimeFigureOut">
              <a:rPr lang="fr-FR" smtClean="0"/>
              <a:pPr/>
              <a:t>12/09/2017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BF8B1-F03A-46B5-B700-256A7AB351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4221-F711-453C-82CF-568DAD1A80FB}" type="datetimeFigureOut">
              <a:rPr lang="fr-FR" smtClean="0"/>
              <a:pPr/>
              <a:t>12/09/2017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9B6BF8B1-F03A-46B5-B700-256A7AB351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4D94221-F711-453C-82CF-568DAD1A80FB}" type="datetimeFigureOut">
              <a:rPr lang="fr-FR" smtClean="0"/>
              <a:pPr/>
              <a:t>12/09/2017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BF8B1-F03A-46B5-B700-256A7AB351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e lib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4D94221-F711-453C-82CF-568DAD1A80FB}" type="datetimeFigureOut">
              <a:rPr lang="fr-FR" smtClean="0"/>
              <a:pPr/>
              <a:t>12/09/2017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B6BF8B1-F03A-46B5-B700-256A7AB351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8143932" cy="1714512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fr-FR" sz="2800" dirty="0" smtClean="0">
                <a:solidFill>
                  <a:schemeClr val="accent3"/>
                </a:solidFill>
              </a:rPr>
              <a:t>Atelier C.C.R.EM</a:t>
            </a:r>
            <a:br>
              <a:rPr lang="fr-FR" sz="2800" dirty="0" smtClean="0">
                <a:solidFill>
                  <a:schemeClr val="accent3"/>
                </a:solidFill>
              </a:rPr>
            </a:br>
            <a:r>
              <a:rPr lang="fr-FR" sz="2800" dirty="0" smtClean="0">
                <a:solidFill>
                  <a:schemeClr val="accent3"/>
                </a:solidFill>
              </a:rPr>
              <a:t>Club pour la Croissance et la réussite des entreprise de méditerranée </a:t>
            </a:r>
            <a:br>
              <a:rPr lang="fr-FR" sz="2800" dirty="0" smtClean="0">
                <a:solidFill>
                  <a:schemeClr val="accent3"/>
                </a:solidFill>
              </a:rPr>
            </a:br>
            <a:r>
              <a:rPr lang="fr-FR" sz="2800" dirty="0" smtClean="0">
                <a:solidFill>
                  <a:schemeClr val="accent3"/>
                </a:solidFill>
              </a:rPr>
              <a:t>13/09/17</a:t>
            </a:r>
            <a:endParaRPr lang="fr-FR" sz="2800" dirty="0">
              <a:solidFill>
                <a:schemeClr val="accent3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2000240"/>
            <a:ext cx="8715436" cy="4643470"/>
          </a:xfrm>
        </p:spPr>
        <p:txBody>
          <a:bodyPr>
            <a:normAutofit fontScale="25000" lnSpcReduction="20000"/>
          </a:bodyPr>
          <a:lstStyle/>
          <a:p>
            <a:endParaRPr lang="fr-FR" dirty="0">
              <a:solidFill>
                <a:schemeClr val="tx1"/>
              </a:solidFill>
            </a:endParaRPr>
          </a:p>
          <a:p>
            <a:endParaRPr lang="fr-FR" sz="2800" u="sng" dirty="0" smtClean="0">
              <a:solidFill>
                <a:schemeClr val="bg1"/>
              </a:solidFill>
            </a:endParaRPr>
          </a:p>
          <a:p>
            <a:r>
              <a:rPr lang="fr-FR" sz="9200" u="sng" dirty="0" smtClean="0">
                <a:solidFill>
                  <a:schemeClr val="bg1"/>
                </a:solidFill>
              </a:rPr>
              <a:t>INTERVENANTS</a:t>
            </a:r>
          </a:p>
          <a:p>
            <a:endParaRPr lang="fr-FR" sz="9200" u="sng" dirty="0" smtClean="0"/>
          </a:p>
          <a:p>
            <a:r>
              <a:rPr lang="fr-FR" sz="9200" dirty="0" smtClean="0">
                <a:solidFill>
                  <a:schemeClr val="tx1"/>
                </a:solidFill>
              </a:rPr>
              <a:t>Cédric LEFEBVRE,</a:t>
            </a:r>
          </a:p>
          <a:p>
            <a:r>
              <a:rPr lang="fr-FR" sz="9200" i="1" dirty="0" smtClean="0">
                <a:solidFill>
                  <a:schemeClr val="tx1"/>
                </a:solidFill>
              </a:rPr>
              <a:t>Consultant  Immobilier, </a:t>
            </a:r>
            <a:r>
              <a:rPr lang="fr-FR" sz="9200" u="sng" dirty="0" smtClean="0">
                <a:solidFill>
                  <a:schemeClr val="tx1"/>
                </a:solidFill>
              </a:rPr>
              <a:t>Cabinet LR Immobilier</a:t>
            </a:r>
          </a:p>
          <a:p>
            <a:endParaRPr lang="fr-FR" sz="9200" u="sng" dirty="0" smtClean="0">
              <a:solidFill>
                <a:schemeClr val="tx1"/>
              </a:solidFill>
            </a:endParaRPr>
          </a:p>
          <a:p>
            <a:r>
              <a:rPr lang="fr-FR" sz="9200" dirty="0" smtClean="0">
                <a:solidFill>
                  <a:schemeClr val="tx1"/>
                </a:solidFill>
              </a:rPr>
              <a:t>Benjamin WYATT, </a:t>
            </a:r>
          </a:p>
          <a:p>
            <a:r>
              <a:rPr lang="fr-FR" sz="9200" i="1" dirty="0" smtClean="0">
                <a:solidFill>
                  <a:schemeClr val="tx1"/>
                </a:solidFill>
              </a:rPr>
              <a:t>Gestionnaire de Patrimoine, </a:t>
            </a:r>
            <a:r>
              <a:rPr lang="fr-FR" sz="9200" u="sng" dirty="0" smtClean="0">
                <a:solidFill>
                  <a:schemeClr val="tx1"/>
                </a:solidFill>
              </a:rPr>
              <a:t>Cabinet </a:t>
            </a:r>
            <a:r>
              <a:rPr lang="fr-FR" sz="9200" u="sng" dirty="0" err="1" smtClean="0">
                <a:solidFill>
                  <a:schemeClr val="tx1"/>
                </a:solidFill>
              </a:rPr>
              <a:t>Hatten</a:t>
            </a:r>
            <a:r>
              <a:rPr lang="fr-FR" sz="9200" u="sng" dirty="0" smtClean="0">
                <a:solidFill>
                  <a:schemeClr val="tx1"/>
                </a:solidFill>
              </a:rPr>
              <a:t> Concept</a:t>
            </a:r>
          </a:p>
          <a:p>
            <a:endParaRPr lang="fr-FR" sz="9200" dirty="0" smtClean="0">
              <a:solidFill>
                <a:schemeClr val="tx1"/>
              </a:solidFill>
            </a:endParaRPr>
          </a:p>
          <a:p>
            <a:r>
              <a:rPr lang="fr-FR" sz="9200" dirty="0" smtClean="0">
                <a:solidFill>
                  <a:schemeClr val="tx1"/>
                </a:solidFill>
              </a:rPr>
              <a:t>Pôle Le </a:t>
            </a:r>
            <a:r>
              <a:rPr lang="fr-FR" sz="9200" dirty="0" err="1" smtClean="0">
                <a:solidFill>
                  <a:schemeClr val="tx1"/>
                </a:solidFill>
              </a:rPr>
              <a:t>galéo</a:t>
            </a:r>
            <a:r>
              <a:rPr lang="fr-FR" sz="9200" dirty="0" smtClean="0">
                <a:solidFill>
                  <a:schemeClr val="tx1"/>
                </a:solidFill>
              </a:rPr>
              <a:t> </a:t>
            </a:r>
          </a:p>
          <a:p>
            <a:r>
              <a:rPr lang="fr-FR" sz="9200" dirty="0" smtClean="0">
                <a:solidFill>
                  <a:schemeClr val="tx1"/>
                </a:solidFill>
              </a:rPr>
              <a:t>1348 avenue Raymond </a:t>
            </a:r>
            <a:r>
              <a:rPr lang="fr-FR" sz="9200" dirty="0" err="1" smtClean="0">
                <a:solidFill>
                  <a:schemeClr val="tx1"/>
                </a:solidFill>
              </a:rPr>
              <a:t>Dugrand</a:t>
            </a:r>
            <a:r>
              <a:rPr lang="fr-FR" sz="9200" dirty="0" smtClean="0">
                <a:solidFill>
                  <a:schemeClr val="tx1"/>
                </a:solidFill>
              </a:rPr>
              <a:t> </a:t>
            </a:r>
          </a:p>
          <a:p>
            <a:r>
              <a:rPr lang="fr-FR" sz="9200" dirty="0" smtClean="0">
                <a:solidFill>
                  <a:schemeClr val="tx1"/>
                </a:solidFill>
              </a:rPr>
              <a:t>34000 MONTPELLIER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357982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fr-FR" sz="3000" b="1" u="sng" dirty="0" smtClean="0"/>
              <a:t>La Fiscalité en Location Meublée</a:t>
            </a:r>
          </a:p>
          <a:p>
            <a:pPr>
              <a:buNone/>
            </a:pPr>
            <a:endParaRPr lang="fr-FR" sz="3000" b="1" u="sng" dirty="0" smtClean="0"/>
          </a:p>
          <a:p>
            <a:pPr>
              <a:buFont typeface="Courier New" pitchFamily="49" charset="0"/>
              <a:buChar char="o"/>
            </a:pPr>
            <a:r>
              <a:rPr lang="fr-FR" sz="3000" dirty="0" smtClean="0"/>
              <a:t>Montant investi : 100 000 €</a:t>
            </a:r>
          </a:p>
          <a:p>
            <a:pPr>
              <a:buFont typeface="Courier New" pitchFamily="49" charset="0"/>
              <a:buChar char="o"/>
            </a:pPr>
            <a:r>
              <a:rPr lang="fr-FR" sz="3000" dirty="0" smtClean="0"/>
              <a:t>Amortissements : 3,30 % / an</a:t>
            </a:r>
          </a:p>
          <a:p>
            <a:pPr>
              <a:buFont typeface="Courier New" pitchFamily="49" charset="0"/>
              <a:buChar char="o"/>
            </a:pPr>
            <a:r>
              <a:rPr lang="fr-FR" sz="3000" dirty="0" smtClean="0"/>
              <a:t>Rendement 4 % </a:t>
            </a:r>
            <a:r>
              <a:rPr lang="fr-FR" sz="3000" dirty="0"/>
              <a:t> </a:t>
            </a:r>
            <a:r>
              <a:rPr lang="fr-FR" sz="3000" dirty="0" smtClean="0"/>
              <a:t>HT/HT : 4 000 € HT</a:t>
            </a:r>
          </a:p>
          <a:p>
            <a:pPr>
              <a:buFont typeface="Courier New" pitchFamily="49" charset="0"/>
              <a:buChar char="o"/>
            </a:pPr>
            <a:r>
              <a:rPr lang="fr-FR" sz="3000" dirty="0" smtClean="0"/>
              <a:t>Charges : 500 € dont 375 € de taxe foncière et 125 € de charges de copropriété</a:t>
            </a:r>
          </a:p>
          <a:p>
            <a:pPr>
              <a:buNone/>
            </a:pPr>
            <a:endParaRPr lang="fr-FR" sz="2400" u="sng" dirty="0" smtClean="0"/>
          </a:p>
          <a:p>
            <a:pPr>
              <a:buNone/>
            </a:pPr>
            <a:endParaRPr lang="fr-FR" sz="2400" u="sng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42853"/>
            <a:ext cx="8715436" cy="5983312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fr-FR" b="1" u="sng" dirty="0" smtClean="0"/>
              <a:t>Financement à crédit sur 15 ans :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85720" y="785795"/>
          <a:ext cx="8501126" cy="5864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528"/>
                <a:gridCol w="1571636"/>
                <a:gridCol w="1500198"/>
                <a:gridCol w="1428764"/>
              </a:tblGrid>
              <a:tr h="443764"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1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10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15</a:t>
                      </a:r>
                      <a:endParaRPr lang="fr-FR" sz="2400" dirty="0"/>
                    </a:p>
                  </a:txBody>
                  <a:tcPr/>
                </a:tc>
              </a:tr>
              <a:tr h="443764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Loyer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+ 4 000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+ 4 420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+ 4 690</a:t>
                      </a:r>
                      <a:endParaRPr lang="fr-FR" sz="2400" dirty="0"/>
                    </a:p>
                  </a:txBody>
                  <a:tcPr/>
                </a:tc>
              </a:tr>
              <a:tr h="443764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Intérêts</a:t>
                      </a:r>
                      <a:r>
                        <a:rPr lang="fr-FR" sz="2400" baseline="0" dirty="0" smtClean="0"/>
                        <a:t> d’emprunt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- 3</a:t>
                      </a:r>
                      <a:r>
                        <a:rPr lang="fr-FR" sz="2400" baseline="0" dirty="0" smtClean="0"/>
                        <a:t> 500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-1 700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0</a:t>
                      </a:r>
                      <a:endParaRPr lang="fr-FR" sz="2400" dirty="0"/>
                    </a:p>
                  </a:txBody>
                  <a:tcPr/>
                </a:tc>
              </a:tr>
              <a:tr h="443764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Charges annuelles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- 500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- 550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- 590</a:t>
                      </a:r>
                      <a:endParaRPr lang="fr-FR" sz="2400" dirty="0"/>
                    </a:p>
                  </a:txBody>
                  <a:tcPr/>
                </a:tc>
              </a:tr>
              <a:tr h="602371"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Résultats d’exploitations</a:t>
                      </a:r>
                      <a:endParaRPr lang="fr-FR" sz="2400" b="1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0</a:t>
                      </a:r>
                      <a:endParaRPr lang="fr-FR" sz="2400" b="1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+ 2 170</a:t>
                      </a:r>
                      <a:endParaRPr lang="fr-FR" sz="2400" b="1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+ 4 100</a:t>
                      </a:r>
                      <a:endParaRPr lang="fr-FR" sz="2400" b="1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602371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Amortissements annuels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3 300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3 300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3 300</a:t>
                      </a:r>
                      <a:endParaRPr lang="fr-FR" sz="2400" dirty="0"/>
                    </a:p>
                  </a:txBody>
                  <a:tcPr/>
                </a:tc>
              </a:tr>
              <a:tr h="602371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Amortissements imputés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0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 2170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4</a:t>
                      </a:r>
                      <a:r>
                        <a:rPr lang="fr-FR" sz="2400" baseline="0" dirty="0" smtClean="0"/>
                        <a:t> 100</a:t>
                      </a:r>
                      <a:endParaRPr lang="fr-FR" sz="2400" dirty="0"/>
                    </a:p>
                  </a:txBody>
                  <a:tcPr/>
                </a:tc>
              </a:tr>
              <a:tr h="798775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Amortissements reportés</a:t>
                      </a:r>
                      <a:r>
                        <a:rPr lang="fr-FR" sz="2400" baseline="0" dirty="0" smtClean="0"/>
                        <a:t> </a:t>
                      </a:r>
                      <a:r>
                        <a:rPr lang="fr-FR" sz="2400" dirty="0" smtClean="0"/>
                        <a:t>« stock »)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3 000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26 500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23 550</a:t>
                      </a:r>
                      <a:endParaRPr lang="fr-FR" sz="2400" dirty="0"/>
                    </a:p>
                  </a:txBody>
                  <a:tcPr/>
                </a:tc>
              </a:tr>
              <a:tr h="1405532">
                <a:tc>
                  <a:txBody>
                    <a:bodyPr/>
                    <a:lstStyle/>
                    <a:p>
                      <a:r>
                        <a:rPr lang="fr-FR" sz="2400" b="1" dirty="0" smtClean="0">
                          <a:solidFill>
                            <a:srgbClr val="FF0000"/>
                          </a:solidFill>
                        </a:rPr>
                        <a:t>Impact fiscal</a:t>
                      </a:r>
                    </a:p>
                    <a:p>
                      <a:r>
                        <a:rPr lang="fr-FR" sz="2400" b="0" dirty="0" smtClean="0">
                          <a:solidFill>
                            <a:srgbClr val="FF0000"/>
                          </a:solidFill>
                        </a:rPr>
                        <a:t>(Impôts sur le revenu et prélèvements sociaux)</a:t>
                      </a:r>
                      <a:endParaRPr lang="fr-FR" sz="24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fr-FR" sz="24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fr-FR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fr-FR" sz="24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fr-FR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fr-FR" sz="24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fr-FR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"/>
            <a:ext cx="8229600" cy="6126164"/>
          </a:xfrm>
        </p:spPr>
        <p:txBody>
          <a:bodyPr/>
          <a:lstStyle/>
          <a:p>
            <a:pPr>
              <a:buNone/>
            </a:pPr>
            <a:endParaRPr lang="fr-FR" b="1" u="sng" dirty="0"/>
          </a:p>
          <a:p>
            <a:pPr>
              <a:buNone/>
            </a:pPr>
            <a:endParaRPr lang="fr-FR" b="1" u="sng" dirty="0" smtClean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14283" y="142850"/>
          <a:ext cx="8715436" cy="6494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450"/>
                <a:gridCol w="2178859"/>
                <a:gridCol w="2329127"/>
              </a:tblGrid>
              <a:tr h="750580">
                <a:tc rowSpan="2">
                  <a:txBody>
                    <a:bodyPr/>
                    <a:lstStyle/>
                    <a:p>
                      <a:endParaRPr lang="fr-FR" sz="2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bg1"/>
                          </a:solidFill>
                        </a:rPr>
                        <a:t>Investissement A</a:t>
                      </a:r>
                      <a:endParaRPr lang="fr-FR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bg1"/>
                          </a:solidFill>
                        </a:rPr>
                        <a:t>Investissement B</a:t>
                      </a:r>
                      <a:endParaRPr lang="fr-FR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750580">
                <a:tc vMerge="1">
                  <a:txBody>
                    <a:bodyPr/>
                    <a:lstStyle/>
                    <a:p>
                      <a:endParaRPr lang="fr-FR" sz="2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bg1"/>
                          </a:solidFill>
                        </a:rPr>
                        <a:t>Revenus Fonciers</a:t>
                      </a:r>
                      <a:endParaRPr lang="fr-FR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bg1"/>
                          </a:solidFill>
                        </a:rPr>
                        <a:t>Loueur en Meublé</a:t>
                      </a:r>
                      <a:endParaRPr lang="fr-FR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424241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Montant de l’investissement</a:t>
                      </a:r>
                      <a:endParaRPr lang="fr-FR" sz="20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150 000 €</a:t>
                      </a:r>
                      <a:endParaRPr lang="fr-FR" sz="20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/>
                        <a:t>150 000 €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424241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Amortissement annuel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4</a:t>
                      </a:r>
                      <a:r>
                        <a:rPr lang="fr-FR" sz="2000" baseline="0" dirty="0" smtClean="0"/>
                        <a:t> 500 €</a:t>
                      </a:r>
                      <a:endParaRPr lang="fr-FR" sz="2000" dirty="0"/>
                    </a:p>
                  </a:txBody>
                  <a:tcPr/>
                </a:tc>
              </a:tr>
              <a:tr h="424241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Revenus annuels encaissés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6 000 €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6 000 €</a:t>
                      </a:r>
                      <a:endParaRPr lang="fr-FR" sz="2000" dirty="0"/>
                    </a:p>
                  </a:txBody>
                  <a:tcPr/>
                </a:tc>
              </a:tr>
              <a:tr h="424241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Diverses charges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- 500 €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- 500 €</a:t>
                      </a:r>
                      <a:endParaRPr lang="fr-FR" sz="2000" dirty="0"/>
                    </a:p>
                  </a:txBody>
                  <a:tcPr/>
                </a:tc>
              </a:tr>
              <a:tr h="424241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Intérêts</a:t>
                      </a:r>
                      <a:r>
                        <a:rPr lang="fr-FR" sz="2000" baseline="0" dirty="0" smtClean="0"/>
                        <a:t> d’emprunt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- 3</a:t>
                      </a:r>
                      <a:r>
                        <a:rPr lang="fr-FR" sz="2000" baseline="0" dirty="0" smtClean="0"/>
                        <a:t> 000 €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- 3 000 e</a:t>
                      </a:r>
                      <a:endParaRPr lang="fr-FR" sz="2000" dirty="0"/>
                    </a:p>
                  </a:txBody>
                  <a:tcPr/>
                </a:tc>
              </a:tr>
              <a:tr h="424241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Revenu brut</a:t>
                      </a:r>
                      <a:endParaRPr lang="fr-FR" sz="20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+ 2 500 €</a:t>
                      </a:r>
                      <a:endParaRPr lang="fr-FR" sz="20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+ 2 500 €</a:t>
                      </a:r>
                      <a:endParaRPr lang="fr-FR" sz="20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424241">
                <a:tc>
                  <a:txBody>
                    <a:bodyPr/>
                    <a:lstStyle/>
                    <a:p>
                      <a:r>
                        <a:rPr lang="fr-FR" sz="2000" u="sng" dirty="0" smtClean="0"/>
                        <a:t>Amortissements utilisés</a:t>
                      </a:r>
                      <a:endParaRPr lang="fr-FR" sz="20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u="sng" dirty="0" smtClean="0"/>
                        <a:t>0 €</a:t>
                      </a:r>
                      <a:endParaRPr lang="fr-FR" sz="20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u="sng" dirty="0" smtClean="0"/>
                        <a:t>2 500 €</a:t>
                      </a:r>
                      <a:endParaRPr lang="fr-FR" sz="2000" u="sng" dirty="0"/>
                    </a:p>
                  </a:txBody>
                  <a:tcPr/>
                </a:tc>
              </a:tr>
              <a:tr h="424241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Solde imposable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rgbClr val="FF0000"/>
                          </a:solidFill>
                        </a:rPr>
                        <a:t>2 500 €</a:t>
                      </a:r>
                      <a:endParaRPr lang="fr-FR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rgbClr val="92D050"/>
                          </a:solidFill>
                        </a:rPr>
                        <a:t>0 €</a:t>
                      </a:r>
                      <a:endParaRPr lang="fr-FR" sz="2000" b="1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</a:tr>
              <a:tr h="424241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Impôt</a:t>
                      </a:r>
                      <a:r>
                        <a:rPr lang="fr-FR" sz="2000" baseline="0" dirty="0" smtClean="0"/>
                        <a:t> à payer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rgbClr val="FF0000"/>
                          </a:solidFill>
                        </a:rPr>
                        <a:t>1 138</a:t>
                      </a:r>
                      <a:r>
                        <a:rPr lang="fr-FR" sz="2000" b="1" baseline="0" dirty="0" smtClean="0">
                          <a:solidFill>
                            <a:srgbClr val="FF0000"/>
                          </a:solidFill>
                        </a:rPr>
                        <a:t> €</a:t>
                      </a:r>
                      <a:endParaRPr lang="fr-FR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rgbClr val="92D050"/>
                          </a:solidFill>
                        </a:rPr>
                        <a:t>0 €</a:t>
                      </a:r>
                      <a:endParaRPr lang="fr-FR" sz="2000" b="1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</a:tr>
              <a:tr h="424241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Revenu net d’impôt (TMI à 30 %)</a:t>
                      </a:r>
                      <a:endParaRPr lang="fr-FR" sz="20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chemeClr val="bg1"/>
                          </a:solidFill>
                        </a:rPr>
                        <a:t>1 362 €</a:t>
                      </a:r>
                      <a:endParaRPr lang="fr-FR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chemeClr val="bg1"/>
                          </a:solidFill>
                        </a:rPr>
                        <a:t>2 500 €</a:t>
                      </a:r>
                      <a:endParaRPr lang="fr-FR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50580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Amortissements reportés sur les années suivantes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2 000 €</a:t>
                      </a:r>
                      <a:endParaRPr lang="fr-FR" sz="20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Connecteur droit 5"/>
          <p:cNvCxnSpPr/>
          <p:nvPr/>
        </p:nvCxnSpPr>
        <p:spPr>
          <a:xfrm flipV="1">
            <a:off x="4643438" y="2143116"/>
            <a:ext cx="1857388" cy="28575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4572000" y="6072206"/>
            <a:ext cx="1928826" cy="42862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0"/>
            <a:ext cx="8543956" cy="6858000"/>
          </a:xfrm>
        </p:spPr>
        <p:txBody>
          <a:bodyPr>
            <a:normAutofit/>
          </a:bodyPr>
          <a:lstStyle/>
          <a:p>
            <a:pPr marL="342900" lvl="1" indent="-342900">
              <a:buNone/>
            </a:pPr>
            <a:r>
              <a:rPr lang="fr-FR" sz="3000" b="1" u="sng" dirty="0" smtClean="0">
                <a:solidFill>
                  <a:srgbClr val="0DB4FF"/>
                </a:solidFill>
              </a:rPr>
              <a:t>&gt; </a:t>
            </a:r>
            <a:r>
              <a:rPr lang="fr-FR" sz="3000" b="1" u="sng" dirty="0" smtClean="0"/>
              <a:t>Comparatif </a:t>
            </a:r>
            <a:r>
              <a:rPr lang="fr-FR" sz="3000" b="1" u="sng" dirty="0"/>
              <a:t>Immobilier nu / Immobilier </a:t>
            </a:r>
            <a:r>
              <a:rPr lang="fr-FR" sz="3000" b="1" u="sng" dirty="0" smtClean="0"/>
              <a:t>géré</a:t>
            </a:r>
          </a:p>
          <a:p>
            <a:pPr marL="342900" lvl="1" indent="-342900">
              <a:buNone/>
            </a:pPr>
            <a:endParaRPr lang="fr-FR" b="1" u="sng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85720" y="571480"/>
          <a:ext cx="8644000" cy="60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7916"/>
                <a:gridCol w="1428760"/>
                <a:gridCol w="1357324"/>
              </a:tblGrid>
              <a:tr h="625078"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Immobilier nu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Immobilier géré</a:t>
                      </a:r>
                      <a:endParaRPr lang="fr-FR" sz="1800" dirty="0"/>
                    </a:p>
                  </a:txBody>
                  <a:tcPr/>
                </a:tc>
              </a:tr>
              <a:tr h="357187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RENDEMENT BRUT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3,50</a:t>
                      </a:r>
                      <a:r>
                        <a:rPr lang="fr-FR" sz="1800" baseline="0" dirty="0" smtClean="0"/>
                        <a:t> %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4 %*</a:t>
                      </a:r>
                      <a:endParaRPr lang="fr-FR" sz="1800" dirty="0"/>
                    </a:p>
                  </a:txBody>
                  <a:tcPr/>
                </a:tc>
              </a:tr>
              <a:tr h="357187"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DETAIL DES CHARGES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</a:tr>
              <a:tr h="357187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Gestion locative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7 %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---</a:t>
                      </a:r>
                      <a:endParaRPr lang="fr-FR" sz="1800" dirty="0"/>
                    </a:p>
                  </a:txBody>
                  <a:tcPr/>
                </a:tc>
              </a:tr>
              <a:tr h="565547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Assurance 2,95 %</a:t>
                      </a:r>
                      <a:r>
                        <a:rPr lang="fr-FR" sz="1600" baseline="0" dirty="0" smtClean="0"/>
                        <a:t> + 2,55 % (loyers impayés, vacance, protection juridique)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5,5 %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---</a:t>
                      </a:r>
                      <a:endParaRPr lang="fr-FR" sz="1800" dirty="0"/>
                    </a:p>
                  </a:txBody>
                  <a:tcPr/>
                </a:tc>
              </a:tr>
              <a:tr h="565547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Charges de copropriété non récupérables (syndic, assurances, travaux etc.)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2,4 %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err="1" smtClean="0"/>
                        <a:t>Env</a:t>
                      </a:r>
                      <a:r>
                        <a:rPr lang="fr-FR" sz="1800" dirty="0" smtClean="0"/>
                        <a:t> 1,8 %</a:t>
                      </a:r>
                      <a:endParaRPr lang="fr-FR" sz="1800" dirty="0"/>
                    </a:p>
                  </a:txBody>
                  <a:tcPr/>
                </a:tc>
              </a:tr>
              <a:tr h="1041797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Frais</a:t>
                      </a:r>
                      <a:r>
                        <a:rPr lang="fr-FR" sz="1600" baseline="0" dirty="0" smtClean="0"/>
                        <a:t> de relocation</a:t>
                      </a:r>
                    </a:p>
                    <a:p>
                      <a:r>
                        <a:rPr lang="fr-FR" sz="1600" baseline="0" dirty="0" smtClean="0"/>
                        <a:t>(1 fois tous les 19 mois selon la moyenne nationale pour T2 ; 1 mois étant à la charge du propriétaire et 1 mois à la charge du locataire ; soit ½ mois par an)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4 %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---</a:t>
                      </a:r>
                      <a:endParaRPr lang="fr-FR" sz="1800" dirty="0"/>
                    </a:p>
                  </a:txBody>
                  <a:tcPr/>
                </a:tc>
              </a:tr>
              <a:tr h="803672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Risque</a:t>
                      </a:r>
                      <a:r>
                        <a:rPr lang="fr-FR" sz="1600" baseline="0" dirty="0" smtClean="0"/>
                        <a:t> de vacance locative</a:t>
                      </a:r>
                    </a:p>
                    <a:p>
                      <a:r>
                        <a:rPr lang="fr-FR" sz="1600" baseline="0" dirty="0" smtClean="0"/>
                        <a:t>(1 mois tous les 19 mois pour T2 selon la moyenne nationale soit ½ mois par an)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4 %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---</a:t>
                      </a:r>
                      <a:endParaRPr lang="fr-FR" sz="1800" dirty="0"/>
                    </a:p>
                  </a:txBody>
                  <a:tcPr/>
                </a:tc>
              </a:tr>
              <a:tr h="565547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Entretien appartement n’étant pas à la charge du locataire </a:t>
                      </a:r>
                    </a:p>
                    <a:p>
                      <a:r>
                        <a:rPr lang="fr-FR" sz="1600" dirty="0" smtClean="0"/>
                        <a:t>(réfection peintures, sols, etc. soit ½ mois de loyer par an)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3 %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---</a:t>
                      </a:r>
                      <a:endParaRPr lang="fr-FR" sz="1800" dirty="0"/>
                    </a:p>
                  </a:txBody>
                  <a:tcPr/>
                </a:tc>
              </a:tr>
              <a:tr h="357187"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TOTAL DES CHARGES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25,9 %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err="1" smtClean="0"/>
                        <a:t>Env</a:t>
                      </a:r>
                      <a:r>
                        <a:rPr lang="fr-FR" sz="1800" dirty="0" smtClean="0"/>
                        <a:t> 1,8 %</a:t>
                      </a:r>
                      <a:endParaRPr lang="fr-FR" sz="1800" dirty="0"/>
                    </a:p>
                  </a:txBody>
                  <a:tcPr/>
                </a:tc>
              </a:tr>
              <a:tr h="357187"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RENDEMENT NET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2,60 %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3,95</a:t>
                      </a:r>
                      <a:r>
                        <a:rPr lang="fr-FR" sz="1800" baseline="0" dirty="0" smtClean="0"/>
                        <a:t> %</a:t>
                      </a:r>
                      <a:endParaRPr lang="fr-FR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11430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sz="3000" b="1" dirty="0" smtClean="0">
                <a:solidFill>
                  <a:srgbClr val="00B0F0"/>
                </a:solidFill>
                <a:latin typeface="+mn-lt"/>
              </a:rPr>
              <a:t>2°</a:t>
            </a:r>
            <a:r>
              <a:rPr lang="fr-FR" sz="3000" b="1" dirty="0" smtClean="0">
                <a:latin typeface="+mn-lt"/>
              </a:rPr>
              <a:t>Investir en Loi Pinel</a:t>
            </a:r>
            <a:endParaRPr lang="fr-FR" sz="3000" b="1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829196"/>
          </a:xfrm>
        </p:spPr>
        <p:txBody>
          <a:bodyPr>
            <a:noAutofit/>
          </a:bodyPr>
          <a:lstStyle/>
          <a:p>
            <a:pPr>
              <a:buFont typeface="Courier New" pitchFamily="49" charset="0"/>
              <a:buChar char="o"/>
            </a:pPr>
            <a:r>
              <a:rPr lang="fr-FR" dirty="0" smtClean="0"/>
              <a:t>Une réduction d’impôts en fonction de la durée de location du bien :</a:t>
            </a:r>
          </a:p>
          <a:p>
            <a:pPr>
              <a:buFont typeface="Courier New" pitchFamily="49" charset="0"/>
              <a:buChar char="o"/>
            </a:pPr>
            <a:r>
              <a:rPr lang="fr-FR" dirty="0" smtClean="0"/>
              <a:t>21% du prix du bien pour une durée de location de 12 ans</a:t>
            </a:r>
          </a:p>
          <a:p>
            <a:pPr>
              <a:buFont typeface="Courier New" pitchFamily="49" charset="0"/>
              <a:buChar char="o"/>
            </a:pPr>
            <a:r>
              <a:rPr lang="fr-FR" dirty="0" smtClean="0"/>
              <a:t>18% du prix du bien pour une durée de location de 9 ans</a:t>
            </a:r>
          </a:p>
          <a:p>
            <a:pPr>
              <a:buFont typeface="Courier New" pitchFamily="49" charset="0"/>
              <a:buChar char="o"/>
            </a:pPr>
            <a:r>
              <a:rPr lang="fr-FR" dirty="0" smtClean="0"/>
              <a:t>12% du prix du bien pour une durée de location de 6 ans</a:t>
            </a:r>
          </a:p>
          <a:p>
            <a:pPr>
              <a:buNone/>
            </a:pPr>
            <a:r>
              <a:rPr lang="fr-FR" u="sng" dirty="0" smtClean="0"/>
              <a:t>Mais aussi :</a:t>
            </a:r>
            <a:endParaRPr lang="fr-FR" u="sng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85729"/>
            <a:ext cx="9144000" cy="6286544"/>
          </a:xfrm>
        </p:spPr>
        <p:txBody>
          <a:bodyPr>
            <a:normAutofit fontScale="70000" lnSpcReduction="20000"/>
          </a:bodyPr>
          <a:lstStyle/>
          <a:p>
            <a:pPr>
              <a:buFont typeface="Courier New" pitchFamily="49" charset="0"/>
              <a:buChar char="o"/>
            </a:pPr>
            <a:r>
              <a:rPr lang="fr-FR" sz="3400" dirty="0" smtClean="0"/>
              <a:t>La possibilité d’investir sans aucun apport</a:t>
            </a:r>
          </a:p>
          <a:p>
            <a:pPr>
              <a:buFont typeface="Courier New" pitchFamily="49" charset="0"/>
              <a:buChar char="o"/>
            </a:pPr>
            <a:r>
              <a:rPr lang="fr-FR" sz="3400" dirty="0" smtClean="0"/>
              <a:t>Constitution d’un patrimoine immobilier</a:t>
            </a:r>
          </a:p>
          <a:p>
            <a:pPr>
              <a:buFont typeface="Courier New" pitchFamily="49" charset="0"/>
              <a:buChar char="o"/>
            </a:pPr>
            <a:r>
              <a:rPr lang="fr-FR" sz="3400" dirty="0" smtClean="0"/>
              <a:t>Possibilité de louer le bien aux membres de sa famille. Toutefois, si le locataire est ascendant ou descendant du propriétaire, le foyer fiscal doit être différent.</a:t>
            </a:r>
          </a:p>
          <a:p>
            <a:pPr>
              <a:buFont typeface="Courier New" pitchFamily="49" charset="0"/>
              <a:buChar char="o"/>
            </a:pPr>
            <a:r>
              <a:rPr lang="fr-FR" sz="3400" dirty="0" smtClean="0"/>
              <a:t>Préparer la retraite</a:t>
            </a:r>
          </a:p>
          <a:p>
            <a:pPr>
              <a:buFont typeface="Courier New" pitchFamily="49" charset="0"/>
              <a:buChar char="o"/>
            </a:pPr>
            <a:r>
              <a:rPr lang="fr-FR" sz="3400" dirty="0" smtClean="0"/>
              <a:t>Une fois l’engagement de location du bien respecté, le propriétaire est libre de le revendre, de vivre dedans ou encore de continuer à le louer pour percevoir un complément de revenus.</a:t>
            </a:r>
          </a:p>
          <a:p>
            <a:pPr>
              <a:buFont typeface="Courier New" pitchFamily="49" charset="0"/>
              <a:buChar char="o"/>
            </a:pPr>
            <a:r>
              <a:rPr lang="fr-FR" sz="3400" dirty="0" smtClean="0"/>
              <a:t>L’investissement est limité à 2 biens/an dans la limite de 300 000€. Les avantages fiscaux obtenus entrent dans le calcul du plafonnement des crédits et réductions d’impôt à 10.000 €/an. (Le montant global de ces avantages peut être supérieur pour les contribuables bénéficiant d’avantages obtenus pour des investissements réalisés jusqu’en 2012 dans d’autres régimes : </a:t>
            </a:r>
            <a:r>
              <a:rPr lang="fr-FR" sz="3400" dirty="0" err="1" smtClean="0"/>
              <a:t>Scellier</a:t>
            </a:r>
            <a:r>
              <a:rPr lang="fr-FR" sz="3400" dirty="0" smtClean="0"/>
              <a:t>…)  </a:t>
            </a:r>
          </a:p>
          <a:p>
            <a:pPr>
              <a:buFont typeface="Courier New" pitchFamily="49" charset="0"/>
              <a:buChar char="o"/>
            </a:pPr>
            <a:r>
              <a:rPr lang="fr-FR" sz="3400" dirty="0" smtClean="0"/>
              <a:t>Le bien doit être NEUF et acheté entre le 1</a:t>
            </a:r>
            <a:r>
              <a:rPr lang="fr-FR" sz="3400" baseline="30000" dirty="0" smtClean="0"/>
              <a:t>er</a:t>
            </a:r>
            <a:r>
              <a:rPr lang="fr-FR" sz="3400" dirty="0" smtClean="0"/>
              <a:t> septembre 2014 et le 31.12.2017 </a:t>
            </a:r>
          </a:p>
          <a:p>
            <a:endParaRPr lang="fr-FR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1" y="214290"/>
            <a:ext cx="8472519" cy="6357982"/>
          </a:xfrm>
        </p:spPr>
        <p:txBody>
          <a:bodyPr/>
          <a:lstStyle/>
          <a:p>
            <a:r>
              <a:rPr lang="fr-FR" dirty="0" smtClean="0"/>
              <a:t>Exemple Simulation Immobilière :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14282" y="898675"/>
          <a:ext cx="8643999" cy="56707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24"/>
                <a:gridCol w="5214975"/>
              </a:tblGrid>
              <a:tr h="458623"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solidFill>
                            <a:schemeClr val="bg1"/>
                          </a:solidFill>
                        </a:rPr>
                        <a:t>Désignation de l’étude</a:t>
                      </a:r>
                      <a:endParaRPr lang="fr-FR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solidFill>
                            <a:schemeClr val="bg1"/>
                          </a:solidFill>
                        </a:rPr>
                        <a:t>T3 – Montpellier 412</a:t>
                      </a:r>
                      <a:endParaRPr lang="fr-FR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6075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 smtClean="0">
                          <a:solidFill>
                            <a:schemeClr val="bg1"/>
                          </a:solidFill>
                        </a:rPr>
                        <a:t>Type de simulation</a:t>
                      </a:r>
                    </a:p>
                    <a:p>
                      <a:endParaRPr lang="fr-FR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solidFill>
                            <a:schemeClr val="bg1"/>
                          </a:solidFill>
                        </a:rPr>
                        <a:t>U – Pinel avec engagement de location de 12 ans</a:t>
                      </a:r>
                      <a:endParaRPr lang="fr-FR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6075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/>
                        <a:t>Durée de l’étude</a:t>
                      </a:r>
                    </a:p>
                    <a:p>
                      <a:endParaRPr lang="fr-FR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solidFill>
                            <a:schemeClr val="bg1"/>
                          </a:solidFill>
                        </a:rPr>
                        <a:t>14 ans</a:t>
                      </a:r>
                      <a:endParaRPr lang="fr-FR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6075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/>
                        <a:t>Date acquisition</a:t>
                      </a:r>
                    </a:p>
                    <a:p>
                      <a:endParaRPr lang="fr-FR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solidFill>
                            <a:schemeClr val="bg1"/>
                          </a:solidFill>
                        </a:rPr>
                        <a:t>29/06/2016</a:t>
                      </a:r>
                      <a:endParaRPr lang="fr-FR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6075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/>
                        <a:t>Date achèvement des travaux</a:t>
                      </a:r>
                    </a:p>
                    <a:p>
                      <a:endParaRPr lang="fr-FR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solidFill>
                            <a:schemeClr val="bg1"/>
                          </a:solidFill>
                        </a:rPr>
                        <a:t>01/03/2018</a:t>
                      </a:r>
                      <a:endParaRPr lang="fr-FR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6075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/>
                        <a:t>Evolution annuelle des revenus</a:t>
                      </a:r>
                    </a:p>
                    <a:p>
                      <a:endParaRPr lang="fr-FR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solidFill>
                            <a:schemeClr val="bg1"/>
                          </a:solidFill>
                        </a:rPr>
                        <a:t>1.00 %</a:t>
                      </a:r>
                      <a:endParaRPr lang="fr-FR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6075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/>
                        <a:t>Valeur d’acquisition</a:t>
                      </a:r>
                    </a:p>
                    <a:p>
                      <a:endParaRPr lang="fr-FR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solidFill>
                            <a:schemeClr val="bg1"/>
                          </a:solidFill>
                        </a:rPr>
                        <a:t>199 000 €</a:t>
                      </a:r>
                      <a:endParaRPr lang="fr-FR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347165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Frais d’acquisition</a:t>
                      </a:r>
                      <a:endParaRPr lang="fr-FR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solidFill>
                            <a:schemeClr val="bg1"/>
                          </a:solidFill>
                        </a:rPr>
                        <a:t>5 000 €</a:t>
                      </a:r>
                      <a:endParaRPr lang="fr-FR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347165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Autres frais</a:t>
                      </a:r>
                      <a:endParaRPr lang="fr-FR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solidFill>
                            <a:schemeClr val="bg1"/>
                          </a:solidFill>
                        </a:rPr>
                        <a:t>2 500 €</a:t>
                      </a:r>
                      <a:endParaRPr lang="fr-FR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6075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/>
                        <a:t>Valeur globale du bien</a:t>
                      </a:r>
                    </a:p>
                    <a:p>
                      <a:endParaRPr lang="fr-FR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solidFill>
                            <a:schemeClr val="bg1"/>
                          </a:solidFill>
                        </a:rPr>
                        <a:t>199 000 €</a:t>
                      </a:r>
                      <a:endParaRPr lang="fr-FR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7"/>
            <a:ext cx="8329643" cy="5768997"/>
          </a:xfrm>
        </p:spPr>
        <p:txBody>
          <a:bodyPr/>
          <a:lstStyle/>
          <a:p>
            <a:r>
              <a:rPr lang="fr-FR" b="1" u="sng" dirty="0" smtClean="0"/>
              <a:t>Le financement</a:t>
            </a:r>
          </a:p>
          <a:p>
            <a:pPr>
              <a:buNone/>
            </a:pPr>
            <a:r>
              <a:rPr lang="fr-FR" dirty="0" smtClean="0"/>
              <a:t>Un emprunt amortissable d’un montant de </a:t>
            </a:r>
          </a:p>
          <a:p>
            <a:pPr>
              <a:buNone/>
            </a:pPr>
            <a:r>
              <a:rPr lang="fr-FR" dirty="0" smtClean="0"/>
              <a:t>206 500 € sera inscrit le 29/06/2016 pour une</a:t>
            </a:r>
          </a:p>
          <a:p>
            <a:pPr>
              <a:buNone/>
            </a:pPr>
            <a:r>
              <a:rPr lang="fr-FR" dirty="0" smtClean="0"/>
              <a:t>durée de 240 mois, au taux annuel de 1.70 %</a:t>
            </a:r>
          </a:p>
          <a:p>
            <a:pPr>
              <a:buNone/>
            </a:pPr>
            <a:r>
              <a:rPr lang="fr-FR" dirty="0" smtClean="0"/>
              <a:t>avec un différé d’amortissement de 24 mois.</a:t>
            </a:r>
          </a:p>
          <a:p>
            <a:pPr>
              <a:buNone/>
            </a:pPr>
            <a:endParaRPr lang="fr-FR" dirty="0" smtClean="0"/>
          </a:p>
          <a:p>
            <a:r>
              <a:rPr lang="fr-FR" b="1" u="sng" dirty="0" smtClean="0"/>
              <a:t>La fiscalité actuelle</a:t>
            </a:r>
          </a:p>
          <a:p>
            <a:pPr>
              <a:buNone/>
            </a:pPr>
            <a:endParaRPr lang="fr-FR" b="1" u="sng" dirty="0" smtClean="0"/>
          </a:p>
          <a:p>
            <a:pPr>
              <a:buNone/>
            </a:pPr>
            <a:endParaRPr lang="fr-FR" b="1" u="sng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357159" y="4357695"/>
          <a:ext cx="8501121" cy="1126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07"/>
                <a:gridCol w="2833707"/>
                <a:gridCol w="2833707"/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chemeClr val="bg1"/>
                          </a:solidFill>
                        </a:rPr>
                        <a:t>Année</a:t>
                      </a:r>
                      <a:endParaRPr lang="fr-FR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chemeClr val="bg1"/>
                          </a:solidFill>
                        </a:rPr>
                        <a:t>Nb parts</a:t>
                      </a:r>
                      <a:endParaRPr lang="fr-FR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chemeClr val="bg1"/>
                          </a:solidFill>
                        </a:rPr>
                        <a:t>Revenu net imposable</a:t>
                      </a:r>
                      <a:endParaRPr lang="fr-FR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86416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2016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2.00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70 000</a:t>
                      </a:r>
                      <a:endParaRPr lang="fr-FR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0"/>
            <a:ext cx="8715436" cy="6429396"/>
          </a:xfrm>
        </p:spPr>
        <p:txBody>
          <a:bodyPr/>
          <a:lstStyle/>
          <a:p>
            <a:r>
              <a:rPr lang="fr-FR" b="1" u="sng" dirty="0" smtClean="0"/>
              <a:t>Evolution de la trésorerie</a:t>
            </a:r>
          </a:p>
          <a:p>
            <a:endParaRPr lang="fr-FR" b="1" u="sng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" y="714355"/>
          <a:ext cx="9144002" cy="5726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09"/>
                <a:gridCol w="857256"/>
                <a:gridCol w="1000132"/>
                <a:gridCol w="785818"/>
                <a:gridCol w="1428760"/>
                <a:gridCol w="1214446"/>
                <a:gridCol w="1182681"/>
                <a:gridCol w="889021"/>
                <a:gridCol w="1142979"/>
              </a:tblGrid>
              <a:tr h="1500199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An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Loyers perçus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Frais </a:t>
                      </a:r>
                    </a:p>
                    <a:p>
                      <a:pPr algn="ctr"/>
                      <a:r>
                        <a:rPr lang="fr-FR" sz="1800" dirty="0" smtClean="0"/>
                        <a:t>et charges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Taxes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err="1" smtClean="0"/>
                        <a:t>Abondemants</a:t>
                      </a:r>
                      <a:r>
                        <a:rPr lang="fr-FR" sz="1800" dirty="0" smtClean="0"/>
                        <a:t> </a:t>
                      </a:r>
                    </a:p>
                    <a:p>
                      <a:pPr algn="ctr"/>
                      <a:r>
                        <a:rPr lang="fr-FR" sz="1800" dirty="0" smtClean="0"/>
                        <a:t>sur CAV</a:t>
                      </a:r>
                    </a:p>
                    <a:p>
                      <a:pPr algn="ctr"/>
                      <a:r>
                        <a:rPr lang="fr-FR" sz="1800" dirty="0" smtClean="0"/>
                        <a:t> (si in fine)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err="1" smtClean="0"/>
                        <a:t>Renbsmt</a:t>
                      </a:r>
                      <a:endParaRPr lang="fr-FR" sz="1800" dirty="0" smtClean="0"/>
                    </a:p>
                    <a:p>
                      <a:pPr algn="ctr"/>
                      <a:r>
                        <a:rPr lang="fr-FR" sz="1800" dirty="0" smtClean="0"/>
                        <a:t>d’emprunt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Economie (+)</a:t>
                      </a:r>
                    </a:p>
                    <a:p>
                      <a:pPr algn="ctr"/>
                      <a:r>
                        <a:rPr lang="fr-FR" sz="1800" dirty="0" smtClean="0"/>
                        <a:t>Ou</a:t>
                      </a:r>
                    </a:p>
                    <a:p>
                      <a:pPr algn="ctr"/>
                      <a:r>
                        <a:rPr lang="fr-FR" sz="1800" dirty="0" err="1" smtClean="0"/>
                        <a:t>Supplmt</a:t>
                      </a:r>
                      <a:r>
                        <a:rPr lang="fr-FR" sz="1800" dirty="0" smtClean="0"/>
                        <a:t> (-) d’impôt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Flux</a:t>
                      </a:r>
                      <a:r>
                        <a:rPr lang="fr-FR" sz="1800" baseline="0" dirty="0" smtClean="0"/>
                        <a:t> de </a:t>
                      </a:r>
                      <a:r>
                        <a:rPr lang="fr-FR" sz="1800" baseline="0" dirty="0" err="1" smtClean="0"/>
                        <a:t>tréso</a:t>
                      </a:r>
                      <a:r>
                        <a:rPr lang="fr-FR" sz="1800" baseline="0" dirty="0" smtClean="0"/>
                        <a:t> annuel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Flux de trésorerie mensuel</a:t>
                      </a:r>
                      <a:endParaRPr lang="fr-FR" sz="1800" dirty="0"/>
                    </a:p>
                  </a:txBody>
                  <a:tcPr/>
                </a:tc>
              </a:tr>
              <a:tr h="218970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2019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9 060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-1</a:t>
                      </a:r>
                      <a:r>
                        <a:rPr lang="fr-FR" sz="1800" baseline="0" dirty="0" smtClean="0"/>
                        <a:t> 986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-450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-12 703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4 080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-1</a:t>
                      </a:r>
                      <a:r>
                        <a:rPr lang="fr-FR" sz="1800" baseline="0" dirty="0" smtClean="0"/>
                        <a:t> 999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-165</a:t>
                      </a:r>
                      <a:endParaRPr lang="fr-FR" sz="18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2020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9 151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-2 006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-900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/>
                        <a:t>-12 703</a:t>
                      </a:r>
                    </a:p>
                    <a:p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4 068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-2 390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-199</a:t>
                      </a:r>
                      <a:endParaRPr lang="fr-FR" sz="18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2021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9 243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-2 026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-909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/>
                        <a:t>-12 703</a:t>
                      </a:r>
                    </a:p>
                    <a:p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2 937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-3 458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-288</a:t>
                      </a:r>
                      <a:endParaRPr lang="fr-FR" sz="18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2022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9 335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-2 046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-918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/>
                        <a:t>-12 703</a:t>
                      </a:r>
                    </a:p>
                    <a:p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2 839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-3 493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-291</a:t>
                      </a:r>
                      <a:endParaRPr lang="fr-FR" sz="18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2023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9 428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-2 067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-927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/>
                        <a:t>-12 703</a:t>
                      </a:r>
                    </a:p>
                    <a:p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2 739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-3 530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-294</a:t>
                      </a:r>
                      <a:endParaRPr lang="fr-FR" sz="1800" dirty="0"/>
                    </a:p>
                  </a:txBody>
                  <a:tcPr/>
                </a:tc>
              </a:tr>
              <a:tr h="788365"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121 703 €</a:t>
                      </a:r>
                      <a:endParaRPr lang="fr-FR" sz="1800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-26 678 €</a:t>
                      </a:r>
                      <a:endParaRPr lang="fr-FR" sz="1800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-11 310 €</a:t>
                      </a:r>
                      <a:endParaRPr lang="fr-FR" sz="1800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-155 507€</a:t>
                      </a:r>
                      <a:endParaRPr lang="fr-FR" sz="1800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24 597€</a:t>
                      </a:r>
                      <a:endParaRPr lang="fr-FR" sz="1800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-47 195€</a:t>
                      </a:r>
                      <a:endParaRPr lang="fr-FR" sz="1800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401080" cy="6072229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Effort d’épargne mensuel moyen : - 252</a:t>
            </a:r>
          </a:p>
          <a:p>
            <a:pPr>
              <a:buNone/>
            </a:pPr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500034" y="1928802"/>
          <a:ext cx="8215370" cy="2455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7685"/>
                <a:gridCol w="4107685"/>
              </a:tblGrid>
              <a:tr h="724959">
                <a:tc>
                  <a:txBody>
                    <a:bodyPr/>
                    <a:lstStyle/>
                    <a:p>
                      <a:r>
                        <a:rPr lang="fr-FR" sz="3000" b="0" dirty="0" smtClean="0">
                          <a:solidFill>
                            <a:schemeClr val="bg1"/>
                          </a:solidFill>
                        </a:rPr>
                        <a:t>Trésorerie immobilisée</a:t>
                      </a:r>
                      <a:endParaRPr lang="fr-FR" sz="30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 b="0" dirty="0" smtClean="0">
                          <a:solidFill>
                            <a:schemeClr val="bg1"/>
                          </a:solidFill>
                        </a:rPr>
                        <a:t>47 195 €</a:t>
                      </a:r>
                      <a:endParaRPr lang="fr-FR" sz="30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724959">
                <a:tc>
                  <a:txBody>
                    <a:bodyPr/>
                    <a:lstStyle/>
                    <a:p>
                      <a:r>
                        <a:rPr lang="fr-FR" sz="3000" dirty="0" smtClean="0"/>
                        <a:t>Capitaux restants dus sur emprunts</a:t>
                      </a:r>
                      <a:endParaRPr lang="fr-FR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 dirty="0" smtClean="0"/>
                        <a:t>91 095 €</a:t>
                      </a:r>
                      <a:endParaRPr lang="fr-FR" sz="3000" dirty="0"/>
                    </a:p>
                  </a:txBody>
                  <a:tcPr/>
                </a:tc>
              </a:tr>
              <a:tr h="724959">
                <a:tc>
                  <a:txBody>
                    <a:bodyPr/>
                    <a:lstStyle/>
                    <a:p>
                      <a:r>
                        <a:rPr lang="fr-FR" sz="3000" b="1" dirty="0" smtClean="0"/>
                        <a:t>Montant total investi</a:t>
                      </a:r>
                      <a:endParaRPr lang="fr-FR" sz="3000" b="1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 b="1" dirty="0" smtClean="0"/>
                        <a:t>138 290 €</a:t>
                      </a:r>
                      <a:endParaRPr lang="fr-FR" sz="3000" b="1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42919"/>
            <a:ext cx="8229600" cy="548324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u="sng" dirty="0" smtClean="0"/>
              <a:t>SUJETS</a:t>
            </a:r>
          </a:p>
          <a:p>
            <a:pPr algn="ctr">
              <a:buNone/>
            </a:pPr>
            <a:endParaRPr lang="fr-FR" u="sng" dirty="0" smtClean="0"/>
          </a:p>
          <a:p>
            <a:pPr>
              <a:buNone/>
            </a:pPr>
            <a:r>
              <a:rPr lang="fr-FR" b="1" dirty="0" smtClean="0">
                <a:solidFill>
                  <a:schemeClr val="accent2"/>
                </a:solidFill>
              </a:rPr>
              <a:t>1°</a:t>
            </a:r>
            <a:r>
              <a:rPr lang="fr-FR" dirty="0" smtClean="0"/>
              <a:t>Préparer sa retraite en </a:t>
            </a:r>
            <a:r>
              <a:rPr lang="fr-FR" b="1" dirty="0" smtClean="0"/>
              <a:t>L</a:t>
            </a:r>
            <a:r>
              <a:rPr lang="fr-FR" dirty="0" smtClean="0"/>
              <a:t>oueur </a:t>
            </a:r>
            <a:r>
              <a:rPr lang="fr-FR" b="1" dirty="0" smtClean="0"/>
              <a:t>M</a:t>
            </a:r>
            <a:r>
              <a:rPr lang="fr-FR" dirty="0" smtClean="0"/>
              <a:t>eublé </a:t>
            </a:r>
            <a:r>
              <a:rPr lang="fr-FR" b="1" dirty="0" smtClean="0"/>
              <a:t>N</a:t>
            </a:r>
            <a:r>
              <a:rPr lang="fr-FR" dirty="0" smtClean="0"/>
              <a:t>on    </a:t>
            </a:r>
            <a:r>
              <a:rPr lang="fr-FR" b="1" dirty="0" smtClean="0"/>
              <a:t>P</a:t>
            </a:r>
            <a:r>
              <a:rPr lang="fr-FR" dirty="0" smtClean="0"/>
              <a:t>rofessionnel : Le </a:t>
            </a:r>
            <a:r>
              <a:rPr lang="fr-FR" b="1" dirty="0" smtClean="0"/>
              <a:t>LMNP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b="1" dirty="0" smtClean="0">
                <a:solidFill>
                  <a:schemeClr val="accent2"/>
                </a:solidFill>
              </a:rPr>
              <a:t>2°</a:t>
            </a:r>
            <a:r>
              <a:rPr lang="fr-FR" dirty="0" smtClean="0"/>
              <a:t>Investir en </a:t>
            </a:r>
            <a:r>
              <a:rPr lang="fr-FR" b="1" dirty="0" smtClean="0"/>
              <a:t>loi Pinel </a:t>
            </a:r>
          </a:p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b="1" dirty="0" smtClean="0">
                <a:solidFill>
                  <a:schemeClr val="accent2"/>
                </a:solidFill>
              </a:rPr>
              <a:t>3°</a:t>
            </a:r>
            <a:r>
              <a:rPr lang="fr-FR" dirty="0" smtClean="0"/>
              <a:t>Choisir son investissement en </a:t>
            </a:r>
            <a:r>
              <a:rPr lang="fr-FR" b="1" dirty="0" smtClean="0"/>
              <a:t>S.C.P.I </a:t>
            </a:r>
            <a:r>
              <a:rPr lang="fr-FR" dirty="0" smtClean="0"/>
              <a:t>(Sociétés Civiles de Placement Immobilier et dans le futur OPCI)</a:t>
            </a:r>
            <a:endParaRPr lang="fr-FR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0"/>
            <a:ext cx="8401080" cy="6572271"/>
          </a:xfrm>
        </p:spPr>
        <p:txBody>
          <a:bodyPr/>
          <a:lstStyle/>
          <a:p>
            <a:r>
              <a:rPr lang="fr-FR" b="1" u="sng" dirty="0" smtClean="0"/>
              <a:t>Bilan de l’étude</a:t>
            </a:r>
          </a:p>
          <a:p>
            <a:pPr>
              <a:buNone/>
            </a:pPr>
            <a:endParaRPr lang="fr-FR" b="1" u="sng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14280" y="642917"/>
          <a:ext cx="8715440" cy="59195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860"/>
                <a:gridCol w="2178860"/>
                <a:gridCol w="2178860"/>
                <a:gridCol w="2178860"/>
              </a:tblGrid>
              <a:tr h="357191">
                <a:tc gridSpan="2">
                  <a:txBody>
                    <a:bodyPr/>
                    <a:lstStyle/>
                    <a:p>
                      <a:pPr algn="ctr"/>
                      <a:r>
                        <a:rPr lang="fr-FR" sz="2000" b="1" dirty="0" smtClean="0"/>
                        <a:t>Recettes</a:t>
                      </a:r>
                      <a:endParaRPr lang="fr-FR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2000" b="1" dirty="0" smtClean="0"/>
                        <a:t>Dépenses</a:t>
                      </a:r>
                      <a:endParaRPr lang="fr-FR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33630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/>
                        <a:t>Désignation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/>
                        <a:t>Montant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/>
                        <a:t>Désignation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/>
                        <a:t>Montant</a:t>
                      </a:r>
                      <a:endParaRPr lang="fr-FR" sz="2000" b="1" dirty="0"/>
                    </a:p>
                  </a:txBody>
                  <a:tcPr/>
                </a:tc>
              </a:tr>
              <a:tr h="636281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Loyers perçus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121 703 €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Frais de Gérance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12 169 €</a:t>
                      </a:r>
                      <a:endParaRPr lang="fr-FR" sz="2000" dirty="0"/>
                    </a:p>
                  </a:txBody>
                  <a:tcPr/>
                </a:tc>
              </a:tr>
              <a:tr h="642063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Economie D’impôt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24 595 €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Charges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14 509 €</a:t>
                      </a:r>
                      <a:endParaRPr lang="fr-FR" sz="2000" dirty="0"/>
                    </a:p>
                  </a:txBody>
                  <a:tcPr/>
                </a:tc>
              </a:tr>
              <a:tr h="331115">
                <a:tc>
                  <a:txBody>
                    <a:bodyPr/>
                    <a:lstStyle/>
                    <a:p>
                      <a:endParaRPr lang="fr-FR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Taxes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11 310 €</a:t>
                      </a:r>
                      <a:endParaRPr lang="fr-FR" sz="2000" dirty="0"/>
                    </a:p>
                  </a:txBody>
                  <a:tcPr/>
                </a:tc>
              </a:tr>
              <a:tr h="739576">
                <a:tc>
                  <a:txBody>
                    <a:bodyPr/>
                    <a:lstStyle/>
                    <a:p>
                      <a:endParaRPr lang="fr-FR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Capital remboursé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115 405 €</a:t>
                      </a:r>
                      <a:endParaRPr lang="fr-FR" sz="2000" dirty="0"/>
                    </a:p>
                  </a:txBody>
                  <a:tcPr/>
                </a:tc>
              </a:tr>
              <a:tr h="602278">
                <a:tc>
                  <a:txBody>
                    <a:bodyPr/>
                    <a:lstStyle/>
                    <a:p>
                      <a:endParaRPr lang="fr-FR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Intérêts remboursés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33 513 €</a:t>
                      </a:r>
                      <a:endParaRPr lang="fr-FR" sz="2000" dirty="0"/>
                    </a:p>
                  </a:txBody>
                  <a:tcPr/>
                </a:tc>
              </a:tr>
              <a:tr h="739576">
                <a:tc>
                  <a:txBody>
                    <a:bodyPr/>
                    <a:lstStyle/>
                    <a:p>
                      <a:endParaRPr lang="fr-FR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Assurance emprunt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6</a:t>
                      </a:r>
                      <a:r>
                        <a:rPr lang="fr-FR" sz="2000" baseline="0" dirty="0" smtClean="0"/>
                        <a:t> 589 €</a:t>
                      </a:r>
                      <a:endParaRPr lang="fr-FR" sz="2000" dirty="0"/>
                    </a:p>
                  </a:txBody>
                  <a:tcPr/>
                </a:tc>
              </a:tr>
              <a:tr h="409010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Total recettes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146 298 €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Total dépenses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193 495 €</a:t>
                      </a:r>
                      <a:endParaRPr lang="fr-FR" sz="2000" dirty="0"/>
                    </a:p>
                  </a:txBody>
                  <a:tcPr/>
                </a:tc>
              </a:tr>
              <a:tr h="739576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Financement perso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47 197 €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0"/>
            <a:ext cx="8786874" cy="664371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fr-FR" sz="2700" u="sng" dirty="0" smtClean="0">
                <a:solidFill>
                  <a:srgbClr val="0DB4FF"/>
                </a:solidFill>
              </a:rPr>
              <a:t>Hypothèse 1</a:t>
            </a:r>
            <a:r>
              <a:rPr lang="fr-FR" sz="2700" u="sng" dirty="0" smtClean="0"/>
              <a:t> – Conservation du bien au terme de l’étude</a:t>
            </a:r>
          </a:p>
          <a:p>
            <a:pPr>
              <a:buNone/>
            </a:pPr>
            <a:r>
              <a:rPr lang="fr-FR" sz="2700" dirty="0" smtClean="0"/>
              <a:t>Au terme de l’étude vous possédez un bien évalué à</a:t>
            </a:r>
          </a:p>
          <a:p>
            <a:pPr>
              <a:buNone/>
            </a:pPr>
            <a:r>
              <a:rPr lang="fr-FR" sz="2700" dirty="0" smtClean="0"/>
              <a:t>199 000 €.</a:t>
            </a:r>
          </a:p>
          <a:p>
            <a:pPr>
              <a:buNone/>
            </a:pPr>
            <a:r>
              <a:rPr lang="fr-FR" sz="2700" dirty="0" smtClean="0"/>
              <a:t>Votre enrichissement patrimonial sera de 60 708€,</a:t>
            </a:r>
          </a:p>
          <a:p>
            <a:pPr>
              <a:buNone/>
            </a:pPr>
            <a:r>
              <a:rPr lang="fr-FR" sz="2700" dirty="0" smtClean="0"/>
              <a:t>correspondant à la différence entre la valeur du </a:t>
            </a:r>
          </a:p>
          <a:p>
            <a:pPr>
              <a:buNone/>
            </a:pPr>
            <a:r>
              <a:rPr lang="fr-FR" sz="2700" dirty="0" smtClean="0"/>
              <a:t>bien au terme (199 000 €), et les capitaux restants</a:t>
            </a:r>
          </a:p>
          <a:p>
            <a:pPr>
              <a:buNone/>
            </a:pPr>
            <a:r>
              <a:rPr lang="fr-FR" sz="2700" dirty="0" smtClean="0"/>
              <a:t>dus additionnés du financement personnel </a:t>
            </a:r>
          </a:p>
          <a:p>
            <a:pPr>
              <a:buNone/>
            </a:pPr>
            <a:r>
              <a:rPr lang="fr-FR" sz="2700" dirty="0" smtClean="0"/>
              <a:t>(91 095 € + 47 197 €).</a:t>
            </a:r>
          </a:p>
          <a:p>
            <a:pPr>
              <a:buFont typeface="Wingdings" pitchFamily="2" charset="2"/>
              <a:buChar char="v"/>
            </a:pPr>
            <a:r>
              <a:rPr lang="fr-FR" sz="2700" u="sng" dirty="0" smtClean="0">
                <a:solidFill>
                  <a:srgbClr val="0DB4FF"/>
                </a:solidFill>
              </a:rPr>
              <a:t>Hypothèse 2 </a:t>
            </a:r>
            <a:r>
              <a:rPr lang="fr-FR" sz="2700" u="sng" dirty="0" smtClean="0"/>
              <a:t>– Cession du bien au terme de l’étude</a:t>
            </a:r>
          </a:p>
          <a:p>
            <a:pPr>
              <a:buNone/>
            </a:pPr>
            <a:endParaRPr lang="fr-FR" sz="2800" u="sng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571472" y="5000636"/>
          <a:ext cx="821537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3602"/>
                <a:gridCol w="257176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b="0" dirty="0" smtClean="0">
                          <a:solidFill>
                            <a:schemeClr val="bg1"/>
                          </a:solidFill>
                        </a:rPr>
                        <a:t>Valeur de cession</a:t>
                      </a:r>
                      <a:endParaRPr lang="fr-F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b="0" dirty="0" smtClean="0">
                          <a:solidFill>
                            <a:schemeClr val="bg1"/>
                          </a:solidFill>
                        </a:rPr>
                        <a:t>199 000 €</a:t>
                      </a:r>
                      <a:endParaRPr lang="fr-F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Impôt</a:t>
                      </a:r>
                      <a:r>
                        <a:rPr lang="fr-FR" baseline="0" dirty="0" smtClean="0"/>
                        <a:t> (+PS) sur plus value de cession</a:t>
                      </a:r>
                      <a:endParaRPr lang="fr-FR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-0 €</a:t>
                      </a:r>
                      <a:endParaRPr lang="fr-FR" dirty="0"/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Capitaux restants dus sur emprunts</a:t>
                      </a:r>
                      <a:endParaRPr lang="fr-FR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-91 095 €</a:t>
                      </a:r>
                      <a:endParaRPr lang="fr-FR" dirty="0"/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Solde de cession</a:t>
                      </a:r>
                      <a:endParaRPr lang="fr-FR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107 905 €</a:t>
                      </a:r>
                      <a:endParaRPr lang="fr-FR" dirty="0"/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85728"/>
            <a:ext cx="8258204" cy="6215105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L’enrichissement patrimonial sera de 60 708 €,</a:t>
            </a:r>
          </a:p>
          <a:p>
            <a:pPr>
              <a:buNone/>
            </a:pPr>
            <a:r>
              <a:rPr lang="fr-FR" dirty="0" smtClean="0"/>
              <a:t>correspondant au solde de cession (107 905€),</a:t>
            </a:r>
          </a:p>
          <a:p>
            <a:pPr>
              <a:buNone/>
            </a:pPr>
            <a:r>
              <a:rPr lang="fr-FR" dirty="0" smtClean="0"/>
              <a:t>réduit du financement personnel (47 197 €).</a:t>
            </a:r>
          </a:p>
          <a:p>
            <a:pPr>
              <a:buNone/>
            </a:pPr>
            <a:endParaRPr lang="fr-FR" dirty="0" smtClean="0"/>
          </a:p>
          <a:p>
            <a:pPr algn="ctr">
              <a:buNone/>
            </a:pPr>
            <a:r>
              <a:rPr lang="fr-FR" u="sng" dirty="0" smtClean="0"/>
              <a:t>Financement de l’opération </a:t>
            </a:r>
          </a:p>
          <a:p>
            <a:pPr algn="ctr">
              <a:buNone/>
            </a:pPr>
            <a:r>
              <a:rPr lang="fr-FR" dirty="0" smtClean="0"/>
              <a:t>Le taux de rendement interne est de 10.73 %</a:t>
            </a:r>
            <a:endParaRPr lang="fr-FR" dirty="0"/>
          </a:p>
        </p:txBody>
      </p:sp>
      <p:graphicFrame>
        <p:nvGraphicFramePr>
          <p:cNvPr id="4" name="Graphique 3"/>
          <p:cNvGraphicFramePr/>
          <p:nvPr/>
        </p:nvGraphicFramePr>
        <p:xfrm>
          <a:off x="714348" y="3286124"/>
          <a:ext cx="7643866" cy="3214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7" y="428604"/>
            <a:ext cx="8258204" cy="1154098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sz="3300" b="1" dirty="0">
                <a:solidFill>
                  <a:srgbClr val="00B0F0"/>
                </a:solidFill>
                <a:latin typeface="+mn-lt"/>
              </a:rPr>
              <a:t>3</a:t>
            </a:r>
            <a:r>
              <a:rPr lang="fr-FR" sz="3300" b="1" dirty="0" smtClean="0">
                <a:solidFill>
                  <a:srgbClr val="00B0F0"/>
                </a:solidFill>
                <a:latin typeface="+mn-lt"/>
              </a:rPr>
              <a:t>°</a:t>
            </a:r>
            <a:r>
              <a:rPr lang="fr-FR" sz="3300" b="1" dirty="0" smtClean="0">
                <a:latin typeface="+mn-lt"/>
              </a:rPr>
              <a:t>Diversifier vos investissements au travers de l’immobilier collectif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  <a:p>
            <a:pPr algn="ctr">
              <a:buNone/>
            </a:pPr>
            <a:r>
              <a:rPr lang="fr-FR" dirty="0" smtClean="0"/>
              <a:t>Différentes solutions: SCPI, OPCI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50850064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85729"/>
            <a:ext cx="9144000" cy="6286544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fr-FR" sz="3400" dirty="0" smtClean="0"/>
              <a:t>Diversification sur des marchés pas toujours accessibles aux particuliers</a:t>
            </a:r>
          </a:p>
          <a:p>
            <a:pPr>
              <a:buFont typeface="Courier New" pitchFamily="49" charset="0"/>
              <a:buChar char="o"/>
            </a:pPr>
            <a:r>
              <a:rPr lang="fr-FR" sz="3400" dirty="0" smtClean="0"/>
              <a:t>Ventilation de son investissement quelque soit le montant de l’investissement</a:t>
            </a:r>
          </a:p>
          <a:p>
            <a:pPr>
              <a:buFont typeface="Courier New" pitchFamily="49" charset="0"/>
              <a:buChar char="o"/>
            </a:pPr>
            <a:r>
              <a:rPr lang="fr-FR" sz="3400" dirty="0" smtClean="0"/>
              <a:t>Ticket d’entrée faible</a:t>
            </a:r>
          </a:p>
          <a:p>
            <a:pPr>
              <a:buFont typeface="Courier New" pitchFamily="49" charset="0"/>
              <a:buChar char="o"/>
            </a:pPr>
            <a:r>
              <a:rPr lang="fr-FR" sz="3400" dirty="0" smtClean="0"/>
              <a:t>Financement en cash ou à crédit</a:t>
            </a:r>
          </a:p>
          <a:p>
            <a:pPr>
              <a:buFont typeface="Courier New" pitchFamily="49" charset="0"/>
              <a:buChar char="o"/>
            </a:pPr>
            <a:r>
              <a:rPr lang="fr-FR" sz="3400" dirty="0" smtClean="0"/>
              <a:t>Choix très varié dans ces produits</a:t>
            </a:r>
          </a:p>
          <a:p>
            <a:pPr>
              <a:buFont typeface="Courier New" pitchFamily="49" charset="0"/>
              <a:buChar char="o"/>
            </a:pPr>
            <a:r>
              <a:rPr lang="fr-FR" sz="3400" dirty="0" smtClean="0"/>
              <a:t>Préparation de la retraite</a:t>
            </a:r>
          </a:p>
          <a:p>
            <a:pPr>
              <a:buFont typeface="Courier New" pitchFamily="49" charset="0"/>
              <a:buChar char="o"/>
            </a:pPr>
            <a:r>
              <a:rPr lang="fr-FR" sz="3400" dirty="0" smtClean="0"/>
              <a:t>Véritable boite à outils permettant d’envisager différentes situations fiscales. </a:t>
            </a:r>
          </a:p>
          <a:p>
            <a:endParaRPr lang="fr-FR" dirty="0" smtClean="0"/>
          </a:p>
        </p:txBody>
      </p:sp>
    </p:spTree>
    <p:extLst>
      <p:ext uri="{BB962C8B-B14F-4D97-AF65-F5344CB8AC3E}">
        <p14:creationId xmlns="" xmlns:p14="http://schemas.microsoft.com/office/powerpoint/2010/main" val="253401181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7" y="428604"/>
            <a:ext cx="8258204" cy="1154098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/>
            </a:r>
            <a:br>
              <a:rPr lang="fr-FR" dirty="0" smtClean="0"/>
            </a:br>
            <a:r>
              <a:rPr lang="fr-FR" sz="3300" b="1" dirty="0" smtClean="0">
                <a:solidFill>
                  <a:srgbClr val="00B0F0"/>
                </a:solidFill>
                <a:latin typeface="+mn-lt"/>
              </a:rPr>
              <a:t>SCPI </a:t>
            </a:r>
            <a:r>
              <a:rPr lang="fr-FR" sz="3300" b="1" dirty="0" smtClean="0">
                <a:latin typeface="+mn-lt"/>
              </a:rPr>
              <a:t>de rendement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19256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fr-FR" dirty="0" smtClean="0"/>
          </a:p>
          <a:p>
            <a:pPr>
              <a:buFont typeface="Courier New" pitchFamily="49" charset="0"/>
              <a:buChar char="o"/>
            </a:pPr>
            <a:r>
              <a:rPr lang="fr-FR" sz="3200" dirty="0" smtClean="0"/>
              <a:t>La SCPI est une SCI qui fait appel public à l’épargne</a:t>
            </a:r>
            <a:endParaRPr lang="fr-FR" sz="3200" dirty="0"/>
          </a:p>
          <a:p>
            <a:pPr>
              <a:buFont typeface="Courier New" pitchFamily="49" charset="0"/>
              <a:buChar char="o"/>
            </a:pPr>
            <a:r>
              <a:rPr lang="fr-FR" sz="3200" dirty="0" smtClean="0"/>
              <a:t>Votre investissement génère des revenus fiscalisés dans la catégorie des revenus fonciers (transparence fiscale)</a:t>
            </a:r>
          </a:p>
          <a:p>
            <a:pPr>
              <a:buFont typeface="Courier New" pitchFamily="49" charset="0"/>
              <a:buChar char="o"/>
            </a:pPr>
            <a:r>
              <a:rPr lang="fr-FR" sz="3200" dirty="0" smtClean="0"/>
              <a:t>Votre tranche marginale d’imposition et les prélèvements sociaux est donc déterminante pour en calculer la rentabilité nette de fiscalité (quid de l’assurance-vie)</a:t>
            </a:r>
            <a:endParaRPr lang="fr-FR" sz="3200" dirty="0"/>
          </a:p>
          <a:p>
            <a:pPr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01588735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7" y="428604"/>
            <a:ext cx="8258204" cy="115409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sz="3300" b="1" dirty="0" smtClean="0">
                <a:solidFill>
                  <a:srgbClr val="00B0F0"/>
                </a:solidFill>
                <a:latin typeface="+mn-lt"/>
              </a:rPr>
              <a:t>SCPI </a:t>
            </a:r>
            <a:r>
              <a:rPr lang="fr-FR" sz="3300" b="1" dirty="0" smtClean="0">
                <a:latin typeface="+mn-lt"/>
              </a:rPr>
              <a:t>de rendement</a:t>
            </a:r>
            <a:r>
              <a:rPr lang="fr-FR" dirty="0" smtClean="0"/>
              <a:t> </a:t>
            </a:r>
            <a:r>
              <a:rPr lang="fr-FR" sz="2800" dirty="0" smtClean="0"/>
              <a:t>2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19256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fr-FR" dirty="0" smtClean="0"/>
          </a:p>
          <a:p>
            <a:pPr>
              <a:buFont typeface="Courier New" pitchFamily="49" charset="0"/>
              <a:buChar char="o"/>
            </a:pPr>
            <a:r>
              <a:rPr lang="fr-FR" sz="3200" dirty="0" smtClean="0"/>
              <a:t>Secteurs d’investissement :</a:t>
            </a:r>
          </a:p>
          <a:p>
            <a:pPr marL="550926" indent="-514350">
              <a:buFont typeface="+mj-lt"/>
              <a:buAutoNum type="arabicPeriod"/>
            </a:pPr>
            <a:r>
              <a:rPr lang="fr-FR" sz="3200" dirty="0" smtClean="0"/>
              <a:t>Bureaux</a:t>
            </a:r>
          </a:p>
          <a:p>
            <a:pPr marL="550926" indent="-514350">
              <a:buFont typeface="+mj-lt"/>
              <a:buAutoNum type="arabicPeriod"/>
            </a:pPr>
            <a:r>
              <a:rPr lang="fr-FR" sz="3200" dirty="0" smtClean="0"/>
              <a:t>Commerce</a:t>
            </a:r>
          </a:p>
          <a:p>
            <a:pPr marL="550926" indent="-514350">
              <a:buFont typeface="+mj-lt"/>
              <a:buAutoNum type="arabicPeriod"/>
            </a:pPr>
            <a:r>
              <a:rPr lang="fr-FR" sz="3200" dirty="0" smtClean="0"/>
              <a:t>Logistique</a:t>
            </a:r>
          </a:p>
          <a:p>
            <a:pPr marL="550926" indent="-514350">
              <a:buFont typeface="+mj-lt"/>
              <a:buAutoNum type="arabicPeriod"/>
            </a:pPr>
            <a:r>
              <a:rPr lang="fr-FR" sz="3200" dirty="0" smtClean="0"/>
              <a:t>Education</a:t>
            </a:r>
          </a:p>
          <a:p>
            <a:pPr marL="550926" indent="-514350">
              <a:buFont typeface="+mj-lt"/>
              <a:buAutoNum type="arabicPeriod"/>
            </a:pPr>
            <a:r>
              <a:rPr lang="fr-FR" sz="3200" dirty="0" smtClean="0"/>
              <a:t>Santé</a:t>
            </a:r>
            <a:endParaRPr lang="fr-FR" sz="3200" dirty="0"/>
          </a:p>
          <a:p>
            <a:pPr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89753009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7" y="428604"/>
            <a:ext cx="8258204" cy="1154098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/>
            </a:r>
            <a:br>
              <a:rPr lang="fr-FR" dirty="0" smtClean="0"/>
            </a:br>
            <a:r>
              <a:rPr lang="fr-FR" sz="3300" b="1" dirty="0" smtClean="0">
                <a:solidFill>
                  <a:srgbClr val="00B0F0"/>
                </a:solidFill>
                <a:latin typeface="+mn-lt"/>
              </a:rPr>
              <a:t>SCPI</a:t>
            </a:r>
            <a:r>
              <a:rPr lang="fr-FR" sz="3300" b="1" dirty="0" smtClean="0">
                <a:latin typeface="+mn-lt"/>
              </a:rPr>
              <a:t> Fiscales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19256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fr-FR" dirty="0" smtClean="0"/>
          </a:p>
          <a:p>
            <a:pPr>
              <a:buFont typeface="Courier New" pitchFamily="49" charset="0"/>
              <a:buChar char="o"/>
            </a:pPr>
            <a:r>
              <a:rPr lang="fr-FR" sz="3200" dirty="0" smtClean="0"/>
              <a:t>Des clients ne souhaitent pas voir leur investissement concentré sur un bien, n’ont pas la fiscalité suffisante pour réaliser un investissement seul, n’ont aucune envie d’être impliqués dans la gestion:</a:t>
            </a:r>
            <a:endParaRPr lang="fr-FR" sz="3200" dirty="0"/>
          </a:p>
          <a:p>
            <a:pPr>
              <a:buFont typeface="Courier New" pitchFamily="49" charset="0"/>
              <a:buChar char="o"/>
            </a:pPr>
            <a:r>
              <a:rPr lang="fr-FR" sz="3200" dirty="0" smtClean="0"/>
              <a:t>SCPI PINEL</a:t>
            </a:r>
          </a:p>
          <a:p>
            <a:pPr>
              <a:buFont typeface="Courier New" pitchFamily="49" charset="0"/>
              <a:buChar char="o"/>
            </a:pPr>
            <a:r>
              <a:rPr lang="fr-FR" sz="3200" dirty="0" smtClean="0"/>
              <a:t>SCPI Déficit Foncier</a:t>
            </a:r>
          </a:p>
          <a:p>
            <a:pPr>
              <a:buFont typeface="Courier New" pitchFamily="49" charset="0"/>
              <a:buChar char="o"/>
            </a:pPr>
            <a:r>
              <a:rPr lang="fr-FR" sz="3200" dirty="0" smtClean="0"/>
              <a:t>SCPI Malraux</a:t>
            </a:r>
          </a:p>
          <a:p>
            <a:pPr>
              <a:buFont typeface="Courier New" pitchFamily="49" charset="0"/>
              <a:buChar char="o"/>
            </a:pPr>
            <a:r>
              <a:rPr lang="fr-FR" sz="3200" dirty="0" smtClean="0"/>
              <a:t>SCPI MH</a:t>
            </a:r>
          </a:p>
          <a:p>
            <a:pPr>
              <a:buFont typeface="Courier New" pitchFamily="49" charset="0"/>
              <a:buChar char="o"/>
            </a:pPr>
            <a:r>
              <a:rPr lang="fr-FR" sz="3200" dirty="0" smtClean="0"/>
              <a:t>SCPI « sans revenus » dans le cadre d’acquisition démembrées</a:t>
            </a:r>
            <a:endParaRPr lang="fr-FR" sz="3200" dirty="0"/>
          </a:p>
          <a:p>
            <a:pPr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90858391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7" y="428604"/>
            <a:ext cx="8258204" cy="1154098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/>
            </a:r>
            <a:br>
              <a:rPr lang="fr-FR" dirty="0" smtClean="0"/>
            </a:br>
            <a:r>
              <a:rPr lang="fr-FR" sz="3300" b="1" dirty="0">
                <a:solidFill>
                  <a:srgbClr val="00B0F0"/>
                </a:solidFill>
                <a:latin typeface="+mn-lt"/>
              </a:rPr>
              <a:t>O</a:t>
            </a:r>
            <a:r>
              <a:rPr lang="fr-FR" sz="3300" b="1" dirty="0" smtClean="0">
                <a:solidFill>
                  <a:srgbClr val="00B0F0"/>
                </a:solidFill>
                <a:latin typeface="+mn-lt"/>
              </a:rPr>
              <a:t>CPI </a:t>
            </a:r>
            <a:r>
              <a:rPr lang="fr-FR" sz="3300" b="1" dirty="0" smtClean="0">
                <a:latin typeface="+mn-lt"/>
              </a:rPr>
              <a:t>de rendement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19256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fr-FR" dirty="0" smtClean="0"/>
          </a:p>
          <a:p>
            <a:pPr>
              <a:buFont typeface="Courier New" pitchFamily="49" charset="0"/>
              <a:buChar char="o"/>
            </a:pPr>
            <a:r>
              <a:rPr lang="fr-FR" sz="3200" dirty="0" smtClean="0"/>
              <a:t>Loi MACRON 2015 ouvre la possibilité d’investir en meublé dans un véhicule d’investissement</a:t>
            </a:r>
            <a:endParaRPr lang="fr-FR" sz="3200" dirty="0"/>
          </a:p>
          <a:p>
            <a:pPr>
              <a:buFont typeface="Courier New" pitchFamily="49" charset="0"/>
              <a:buChar char="o"/>
            </a:pPr>
            <a:r>
              <a:rPr lang="fr-FR" sz="3200" dirty="0" smtClean="0"/>
              <a:t>Comptabilisation des résultats en BIC</a:t>
            </a:r>
          </a:p>
          <a:p>
            <a:pPr>
              <a:buFont typeface="Courier New" pitchFamily="49" charset="0"/>
              <a:buChar char="o"/>
            </a:pPr>
            <a:r>
              <a:rPr lang="fr-FR" sz="3200" dirty="0" smtClean="0"/>
              <a:t>Obligation de liquidité 60j (75% immobilier / 25% financier)</a:t>
            </a:r>
          </a:p>
          <a:p>
            <a:pPr>
              <a:buFont typeface="Courier New" pitchFamily="49" charset="0"/>
              <a:buChar char="o"/>
            </a:pPr>
            <a:r>
              <a:rPr lang="fr-FR" sz="3200" dirty="0" smtClean="0"/>
              <a:t>Un rendement de 4% dont seul 1% est fiscalisé compte tenu des amortissements</a:t>
            </a:r>
            <a:endParaRPr lang="fr-FR" sz="3200" dirty="0"/>
          </a:p>
          <a:p>
            <a:pPr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71989529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7" y="428604"/>
            <a:ext cx="8258204" cy="1154098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/>
            </a:r>
            <a:br>
              <a:rPr lang="fr-FR" dirty="0" smtClean="0"/>
            </a:br>
            <a:r>
              <a:rPr lang="fr-FR" sz="3300" b="1" dirty="0" smtClean="0">
                <a:solidFill>
                  <a:srgbClr val="00B0F0"/>
                </a:solidFill>
                <a:latin typeface="+mn-lt"/>
              </a:rPr>
              <a:t>Différents exemples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19256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fr-FR" dirty="0" smtClean="0"/>
          </a:p>
          <a:p>
            <a:pPr>
              <a:buFont typeface="Courier New" pitchFamily="49" charset="0"/>
              <a:buChar char="o"/>
            </a:pPr>
            <a:r>
              <a:rPr lang="fr-FR" sz="3200" dirty="0" smtClean="0"/>
              <a:t>PINEL pour générer 1.000€/an de réduction d’impôt</a:t>
            </a:r>
            <a:endParaRPr lang="fr-FR" sz="3200" dirty="0"/>
          </a:p>
          <a:p>
            <a:pPr>
              <a:buFont typeface="Courier New" pitchFamily="49" charset="0"/>
              <a:buChar char="o"/>
            </a:pPr>
            <a:r>
              <a:rPr lang="fr-FR" sz="3200" dirty="0" smtClean="0"/>
              <a:t>MALRAUX, MH ou déficits fonciers sur des budgets raisonnables avec une réelle diversification</a:t>
            </a:r>
          </a:p>
          <a:p>
            <a:pPr>
              <a:buFont typeface="Courier New" pitchFamily="49" charset="0"/>
              <a:buChar char="o"/>
            </a:pPr>
            <a:r>
              <a:rPr lang="fr-FR" sz="3200" dirty="0" smtClean="0"/>
              <a:t>SCPI de rendement dans le cadre de l’assurance-vie afin de contrecarrer la baisse de la performance des Fonds €</a:t>
            </a:r>
          </a:p>
          <a:p>
            <a:pPr>
              <a:buFont typeface="Courier New" pitchFamily="49" charset="0"/>
              <a:buChar char="o"/>
            </a:pPr>
            <a:r>
              <a:rPr lang="fr-FR" sz="3200" dirty="0" smtClean="0"/>
              <a:t>Constitution capital retraite: SCPI de biens démembrés sans revenus car uniquement en nue propriété</a:t>
            </a:r>
          </a:p>
          <a:p>
            <a:pPr>
              <a:buFont typeface="Courier New" pitchFamily="49" charset="0"/>
              <a:buChar char="o"/>
            </a:pPr>
            <a:r>
              <a:rPr lang="fr-FR" sz="3200" dirty="0" smtClean="0"/>
              <a:t>Revenus complémentaires retraite: acquisition de nue-propriété de parts de SCPI sur des durées de 5 à 10 ans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22715600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7" y="428604"/>
            <a:ext cx="8258204" cy="1154098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sz="3300" b="1" dirty="0" smtClean="0">
                <a:solidFill>
                  <a:srgbClr val="00B0F0"/>
                </a:solidFill>
                <a:latin typeface="+mn-lt"/>
              </a:rPr>
              <a:t>1°</a:t>
            </a:r>
            <a:r>
              <a:rPr lang="fr-FR" sz="3300" b="1" dirty="0" smtClean="0">
                <a:latin typeface="+mn-lt"/>
              </a:rPr>
              <a:t>Préparer sa retraite en Loueur Meublé Non Professionnel : Le LMNP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  <a:p>
            <a:pPr algn="ctr">
              <a:buNone/>
            </a:pPr>
            <a:r>
              <a:rPr lang="fr-FR" dirty="0" smtClean="0"/>
              <a:t>Une solution de revenus complémentaires à fort rendement et non fiscalisés.</a:t>
            </a:r>
            <a:endParaRPr lang="fr-F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6"/>
            <a:ext cx="8186766" cy="5768997"/>
          </a:xfrm>
        </p:spPr>
        <p:txBody>
          <a:bodyPr/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 algn="ctr">
              <a:buNone/>
            </a:pPr>
            <a:r>
              <a:rPr lang="fr-FR" b="1" dirty="0" smtClean="0"/>
              <a:t>Fin</a:t>
            </a:r>
          </a:p>
          <a:p>
            <a:pPr algn="ctr">
              <a:buNone/>
            </a:pPr>
            <a:endParaRPr lang="fr-FR" b="1" dirty="0" smtClean="0"/>
          </a:p>
          <a:p>
            <a:pPr algn="ctr">
              <a:buNone/>
            </a:pPr>
            <a:r>
              <a:rPr lang="fr-FR" b="1" dirty="0" smtClean="0"/>
              <a:t>Nous vous </a:t>
            </a:r>
            <a:r>
              <a:rPr lang="fr-FR" b="1" smtClean="0"/>
              <a:t>remercions pour </a:t>
            </a:r>
            <a:r>
              <a:rPr lang="fr-FR" b="1" dirty="0" smtClean="0"/>
              <a:t>votre attention</a:t>
            </a:r>
          </a:p>
          <a:p>
            <a:pPr algn="ctr">
              <a:buNone/>
            </a:pPr>
            <a:endParaRPr lang="fr-FR" b="1" dirty="0" smtClean="0"/>
          </a:p>
          <a:p>
            <a:pPr algn="ctr">
              <a:buNone/>
            </a:pPr>
            <a:r>
              <a:rPr lang="fr-FR" b="1" dirty="0" smtClean="0">
                <a:sym typeface="Wingdings" pitchFamily="2" charset="2"/>
              </a:rPr>
              <a:t>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7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fr-FR" b="1" u="sng" dirty="0" smtClean="0">
                <a:solidFill>
                  <a:srgbClr val="0DB4FF"/>
                </a:solidFill>
              </a:rPr>
              <a:t>&gt; </a:t>
            </a:r>
            <a:r>
              <a:rPr lang="fr-FR" b="1" u="sng" dirty="0" smtClean="0"/>
              <a:t>La solution Location Meublée</a:t>
            </a:r>
          </a:p>
          <a:p>
            <a:pPr>
              <a:buNone/>
            </a:pPr>
            <a:r>
              <a:rPr lang="fr-FR" i="1" dirty="0" smtClean="0"/>
              <a:t>c’est :</a:t>
            </a:r>
          </a:p>
          <a:p>
            <a:pPr>
              <a:buNone/>
            </a:pPr>
            <a:endParaRPr lang="fr-FR" i="1" dirty="0" smtClean="0"/>
          </a:p>
          <a:p>
            <a:pPr>
              <a:buFont typeface="Courier New" pitchFamily="49" charset="0"/>
              <a:buChar char="o"/>
            </a:pPr>
            <a:r>
              <a:rPr lang="fr-FR" dirty="0" smtClean="0"/>
              <a:t>Un actif immobilier Meublé</a:t>
            </a:r>
          </a:p>
          <a:p>
            <a:pPr>
              <a:buFont typeface="Courier New" pitchFamily="49" charset="0"/>
              <a:buChar char="o"/>
            </a:pPr>
            <a:r>
              <a:rPr lang="fr-FR" dirty="0" smtClean="0"/>
              <a:t>Au sein d’une résidence services</a:t>
            </a:r>
          </a:p>
          <a:p>
            <a:pPr>
              <a:buFont typeface="Courier New" pitchFamily="49" charset="0"/>
              <a:buChar char="o"/>
            </a:pPr>
            <a:r>
              <a:rPr lang="fr-FR" dirty="0" smtClean="0"/>
              <a:t>Dans un secteur d’activité donné</a:t>
            </a:r>
          </a:p>
          <a:p>
            <a:pPr>
              <a:buFont typeface="Courier New" pitchFamily="49" charset="0"/>
              <a:buChar char="o"/>
            </a:pPr>
            <a:r>
              <a:rPr lang="fr-FR" dirty="0" smtClean="0"/>
              <a:t>Exploité par un gestionnaire professionnel</a:t>
            </a:r>
          </a:p>
          <a:p>
            <a:pPr>
              <a:buFont typeface="Courier New" pitchFamily="49" charset="0"/>
              <a:buChar char="o"/>
            </a:pPr>
            <a:r>
              <a:rPr lang="fr-FR" dirty="0" smtClean="0"/>
              <a:t>Ce qui permet d’acquérir HT ou d’être remboursé de la TVA</a:t>
            </a:r>
          </a:p>
          <a:p>
            <a:pPr>
              <a:buNone/>
            </a:pPr>
            <a:endParaRPr lang="fr-FR" b="1" dirty="0"/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endParaRPr lang="fr-FR" b="1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628654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fr-FR" sz="3000" b="1" u="sng" dirty="0" smtClean="0"/>
              <a:t>Des services</a:t>
            </a:r>
          </a:p>
          <a:p>
            <a:pPr>
              <a:buNone/>
            </a:pPr>
            <a:endParaRPr lang="fr-FR" sz="3000" b="1" u="sng" dirty="0" smtClean="0"/>
          </a:p>
          <a:p>
            <a:pPr algn="just">
              <a:buNone/>
            </a:pPr>
            <a:r>
              <a:rPr lang="fr-FR" sz="3000" dirty="0" smtClean="0"/>
              <a:t>Pour être qualifié de « résidence services » et</a:t>
            </a:r>
          </a:p>
          <a:p>
            <a:pPr algn="just">
              <a:buNone/>
            </a:pPr>
            <a:r>
              <a:rPr lang="fr-FR" sz="3000" dirty="0" smtClean="0"/>
              <a:t>permettre l’assujettissement à la TVA (générant</a:t>
            </a:r>
          </a:p>
          <a:p>
            <a:pPr algn="just">
              <a:buNone/>
            </a:pPr>
            <a:r>
              <a:rPr lang="fr-FR" sz="3000" dirty="0" smtClean="0"/>
              <a:t>le remboursement de celle-ci par le Trésor</a:t>
            </a:r>
          </a:p>
          <a:p>
            <a:pPr algn="just">
              <a:buNone/>
            </a:pPr>
            <a:r>
              <a:rPr lang="fr-FR" sz="3000" dirty="0" smtClean="0"/>
              <a:t>Public), l’établissement doit proposer au moins</a:t>
            </a:r>
          </a:p>
          <a:p>
            <a:pPr algn="just">
              <a:buNone/>
            </a:pPr>
            <a:r>
              <a:rPr lang="fr-FR" sz="3000" dirty="0" smtClean="0"/>
              <a:t>3 des 4 services suivants :</a:t>
            </a:r>
          </a:p>
          <a:p>
            <a:pPr>
              <a:buFont typeface="Courier New" pitchFamily="49" charset="0"/>
              <a:buChar char="o"/>
            </a:pPr>
            <a:r>
              <a:rPr lang="fr-FR" sz="3000" dirty="0" smtClean="0"/>
              <a:t>Petit-déjeuner</a:t>
            </a:r>
          </a:p>
          <a:p>
            <a:pPr>
              <a:buFont typeface="Courier New" pitchFamily="49" charset="0"/>
              <a:buChar char="o"/>
            </a:pPr>
            <a:r>
              <a:rPr lang="fr-FR" sz="3000" dirty="0" smtClean="0"/>
              <a:t>Réception de la clientèle</a:t>
            </a:r>
          </a:p>
          <a:p>
            <a:pPr>
              <a:buFont typeface="Courier New" pitchFamily="49" charset="0"/>
              <a:buChar char="o"/>
            </a:pPr>
            <a:r>
              <a:rPr lang="fr-FR" sz="3000" dirty="0" smtClean="0"/>
              <a:t>Entretien e nettoyage régulier des locaux</a:t>
            </a:r>
          </a:p>
          <a:p>
            <a:pPr>
              <a:buFont typeface="Courier New" pitchFamily="49" charset="0"/>
              <a:buChar char="o"/>
            </a:pPr>
            <a:r>
              <a:rPr lang="fr-FR" sz="3000" dirty="0" smtClean="0"/>
              <a:t>Fourniture du linge de maison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85729"/>
            <a:ext cx="8715436" cy="6572271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fr-FR" sz="3200" b="1" u="sng" dirty="0" smtClean="0"/>
              <a:t>Différents secteurs d’investissement</a:t>
            </a:r>
          </a:p>
          <a:p>
            <a:pPr>
              <a:buFont typeface="Courier New" pitchFamily="49" charset="0"/>
              <a:buChar char="o"/>
            </a:pPr>
            <a:r>
              <a:rPr lang="fr-FR" sz="2600" i="1" u="sng" dirty="0" smtClean="0">
                <a:solidFill>
                  <a:srgbClr val="0DB4FF"/>
                </a:solidFill>
              </a:rPr>
              <a:t>Les résidences étudiantes </a:t>
            </a:r>
            <a:r>
              <a:rPr lang="fr-FR" sz="2600" dirty="0" smtClean="0"/>
              <a:t>destinés aux jeunes quittant le foyer familial pour poursuivre leurs études de façon plus autonome.</a:t>
            </a:r>
          </a:p>
          <a:p>
            <a:pPr>
              <a:buFont typeface="Courier New" pitchFamily="49" charset="0"/>
              <a:buChar char="o"/>
            </a:pPr>
            <a:r>
              <a:rPr lang="fr-FR" sz="2600" i="1" u="sng" dirty="0" smtClean="0">
                <a:solidFill>
                  <a:srgbClr val="0DB4FF"/>
                </a:solidFill>
              </a:rPr>
              <a:t>Les résidences de tourisme </a:t>
            </a:r>
            <a:r>
              <a:rPr lang="fr-FR" sz="2600" dirty="0" smtClean="0"/>
              <a:t>conçues pour héberger en courts séjours des touristes nombreux en France (1</a:t>
            </a:r>
            <a:r>
              <a:rPr lang="fr-FR" sz="2600" baseline="30000" dirty="0" smtClean="0"/>
              <a:t>ère</a:t>
            </a:r>
            <a:r>
              <a:rPr lang="fr-FR" sz="2600" dirty="0" smtClean="0"/>
              <a:t> destination touristique mondiale).</a:t>
            </a:r>
          </a:p>
          <a:p>
            <a:pPr>
              <a:buFont typeface="Courier New" pitchFamily="49" charset="0"/>
              <a:buChar char="o"/>
            </a:pPr>
            <a:r>
              <a:rPr lang="fr-FR" sz="2600" i="1" u="sng" dirty="0" smtClean="0">
                <a:solidFill>
                  <a:srgbClr val="0DB4FF"/>
                </a:solidFill>
              </a:rPr>
              <a:t>Les résidences de tourisme d’affaires</a:t>
            </a:r>
            <a:r>
              <a:rPr lang="fr-FR" sz="2600" dirty="0" smtClean="0"/>
              <a:t>, situées au cœur des grands centres urbains et destinées à accueillir une double typologie de clientèle : affaires et loisirs</a:t>
            </a:r>
          </a:p>
          <a:p>
            <a:pPr>
              <a:buFont typeface="Courier New" pitchFamily="49" charset="0"/>
              <a:buChar char="o"/>
            </a:pPr>
            <a:r>
              <a:rPr lang="fr-FR" sz="2600" i="1" u="sng" dirty="0" smtClean="0">
                <a:solidFill>
                  <a:srgbClr val="0DB4FF"/>
                </a:solidFill>
              </a:rPr>
              <a:t>Les résidences services seniors </a:t>
            </a:r>
            <a:r>
              <a:rPr lang="fr-FR" sz="2600" dirty="0" smtClean="0"/>
              <a:t>à destination des personnes âgées désirant conserver leur autonomie tout en bénéficiant de services et de loisirs adaptés à l’évolution de leurs besoins.</a:t>
            </a:r>
          </a:p>
          <a:p>
            <a:pPr>
              <a:buFont typeface="Courier New" pitchFamily="49" charset="0"/>
              <a:buChar char="o"/>
            </a:pPr>
            <a:r>
              <a:rPr lang="fr-FR" sz="2600" i="1" u="sng" dirty="0" smtClean="0">
                <a:solidFill>
                  <a:srgbClr val="0DB4FF"/>
                </a:solidFill>
              </a:rPr>
              <a:t>Les résidences médicalisées </a:t>
            </a:r>
            <a:r>
              <a:rPr lang="fr-FR" sz="2600" dirty="0" smtClean="0"/>
              <a:t>(EHPAD) pensées pour les personnes âgées dépendantes nécessitant un accompagnement ainsi que des aménagement et des services adaptés à leur besoins spécifiques.</a:t>
            </a:r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428605"/>
            <a:ext cx="8715436" cy="6143667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fr-FR" b="1" u="sng" dirty="0" smtClean="0"/>
              <a:t>La réglementation</a:t>
            </a:r>
          </a:p>
          <a:p>
            <a:pPr>
              <a:buNone/>
            </a:pPr>
            <a:endParaRPr lang="fr-FR" u="sng" dirty="0" smtClean="0"/>
          </a:p>
          <a:p>
            <a:pPr>
              <a:buFont typeface="Courier New" pitchFamily="49" charset="0"/>
              <a:buChar char="o"/>
            </a:pPr>
            <a:r>
              <a:rPr lang="fr-FR" sz="2800" dirty="0" smtClean="0"/>
              <a:t>Signature d’un contrat (le bail commercial) entre</a:t>
            </a:r>
          </a:p>
          <a:p>
            <a:pPr>
              <a:buNone/>
            </a:pPr>
            <a:r>
              <a:rPr lang="fr-FR" sz="2800" dirty="0" smtClean="0"/>
              <a:t>investisseur, propriétaire du bien et le gestionnaire.</a:t>
            </a:r>
          </a:p>
          <a:p>
            <a:pPr>
              <a:buFont typeface="Courier New" pitchFamily="49" charset="0"/>
              <a:buChar char="o"/>
            </a:pPr>
            <a:r>
              <a:rPr lang="fr-FR" sz="2800" dirty="0" smtClean="0"/>
              <a:t>Loyers versés au propriétaire par trimestre tel que</a:t>
            </a:r>
          </a:p>
          <a:p>
            <a:pPr>
              <a:buNone/>
            </a:pPr>
            <a:r>
              <a:rPr lang="fr-FR" sz="2800" dirty="0" smtClean="0"/>
              <a:t>défini dans le bail commercial.</a:t>
            </a:r>
          </a:p>
        </p:txBody>
      </p:sp>
      <p:graphicFrame>
        <p:nvGraphicFramePr>
          <p:cNvPr id="4" name="Diagramme 3"/>
          <p:cNvGraphicFramePr/>
          <p:nvPr/>
        </p:nvGraphicFramePr>
        <p:xfrm>
          <a:off x="500035" y="4286256"/>
          <a:ext cx="8286808" cy="2143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500034" y="1214422"/>
          <a:ext cx="8229600" cy="3857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823718">
                <a:tc>
                  <a:txBody>
                    <a:bodyPr/>
                    <a:lstStyle/>
                    <a:p>
                      <a:pPr algn="ctr"/>
                      <a:r>
                        <a:rPr lang="fr-FR" sz="4000" b="1" dirty="0" smtClean="0">
                          <a:solidFill>
                            <a:srgbClr val="92D050"/>
                          </a:solidFill>
                        </a:rPr>
                        <a:t>+</a:t>
                      </a:r>
                      <a:endParaRPr lang="fr-FR" sz="4000" b="1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fr-FR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17433">
                <a:tc>
                  <a:txBody>
                    <a:bodyPr/>
                    <a:lstStyle/>
                    <a:p>
                      <a:pPr algn="ctr"/>
                      <a:r>
                        <a:rPr lang="fr-FR" sz="3200" b="1" dirty="0" smtClean="0">
                          <a:solidFill>
                            <a:srgbClr val="92D050"/>
                          </a:solidFill>
                        </a:rPr>
                        <a:t>Loyers</a:t>
                      </a:r>
                      <a:r>
                        <a:rPr lang="fr-FR" sz="3200" b="1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endParaRPr lang="fr-FR" sz="3200" b="1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dirty="0" smtClean="0">
                          <a:solidFill>
                            <a:srgbClr val="FF0000"/>
                          </a:solidFill>
                        </a:rPr>
                        <a:t>Charges réelles</a:t>
                      </a:r>
                    </a:p>
                    <a:p>
                      <a:pPr algn="ctr"/>
                      <a:r>
                        <a:rPr lang="fr-FR" sz="3200" b="1" dirty="0" smtClean="0">
                          <a:solidFill>
                            <a:srgbClr val="FF0000"/>
                          </a:solidFill>
                        </a:rPr>
                        <a:t>Amortissements</a:t>
                      </a:r>
                      <a:endParaRPr lang="fr-FR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16501">
                <a:tc gridSpan="2">
                  <a:txBody>
                    <a:bodyPr/>
                    <a:lstStyle/>
                    <a:p>
                      <a:pPr algn="ctr"/>
                      <a:r>
                        <a:rPr lang="fr-FR" sz="3000" b="1" dirty="0" smtClean="0"/>
                        <a:t>Résultat fiscal nul</a:t>
                      </a:r>
                      <a:endParaRPr lang="fr-FR" sz="3000" b="1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0" y="5357826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dirty="0" smtClean="0"/>
              <a:t>Conséquence (selon le financement retenu) : Génération de revenus non-fiscalisés jusqu’à 30 ans</a:t>
            </a:r>
            <a:endParaRPr lang="fr-FR" sz="3000" dirty="0"/>
          </a:p>
        </p:txBody>
      </p:sp>
      <p:sp>
        <p:nvSpPr>
          <p:cNvPr id="6" name="ZoneTexte 5"/>
          <p:cNvSpPr txBox="1"/>
          <p:nvPr/>
        </p:nvSpPr>
        <p:spPr>
          <a:xfrm>
            <a:off x="357158" y="285728"/>
            <a:ext cx="764386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fr-FR" sz="3000" b="1" u="sng" dirty="0" smtClean="0"/>
              <a:t>Le mécanisme comptable</a:t>
            </a:r>
            <a:endParaRPr lang="fr-FR" sz="3000" b="1" u="sng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8605"/>
            <a:ext cx="8229600" cy="5697559"/>
          </a:xfrm>
        </p:spPr>
        <p:txBody>
          <a:bodyPr/>
          <a:lstStyle/>
          <a:p>
            <a:pPr>
              <a:buNone/>
            </a:pPr>
            <a:endParaRPr lang="fr-FR" b="1" u="sng" dirty="0"/>
          </a:p>
          <a:p>
            <a:pPr>
              <a:buNone/>
            </a:pPr>
            <a:r>
              <a:rPr lang="fr-FR" sz="3000" dirty="0" smtClean="0"/>
              <a:t>Si </a:t>
            </a:r>
            <a:r>
              <a:rPr lang="fr-FR" sz="3000" b="1" dirty="0" smtClean="0">
                <a:solidFill>
                  <a:srgbClr val="FF0000"/>
                </a:solidFill>
              </a:rPr>
              <a:t>Charges réelles</a:t>
            </a:r>
            <a:r>
              <a:rPr lang="fr-FR" sz="3000" b="1" dirty="0" smtClean="0"/>
              <a:t> </a:t>
            </a:r>
            <a:r>
              <a:rPr lang="fr-FR" sz="3000" dirty="0" smtClean="0"/>
              <a:t>&gt; ou = </a:t>
            </a:r>
            <a:r>
              <a:rPr lang="fr-FR" sz="3000" b="1" dirty="0" smtClean="0">
                <a:solidFill>
                  <a:srgbClr val="92D050"/>
                </a:solidFill>
              </a:rPr>
              <a:t>Loyers</a:t>
            </a:r>
            <a:r>
              <a:rPr lang="fr-FR" sz="3000" dirty="0" smtClean="0">
                <a:solidFill>
                  <a:srgbClr val="92D050"/>
                </a:solidFill>
              </a:rPr>
              <a:t> </a:t>
            </a:r>
            <a:r>
              <a:rPr lang="fr-FR" sz="3000" dirty="0" smtClean="0"/>
              <a:t>: </a:t>
            </a:r>
            <a:r>
              <a:rPr lang="fr-FR" sz="3000" b="1" dirty="0" smtClean="0"/>
              <a:t>résultats fiscal </a:t>
            </a:r>
            <a:r>
              <a:rPr lang="fr-FR" sz="3000" dirty="0" smtClean="0"/>
              <a:t>= 0</a:t>
            </a:r>
            <a:endParaRPr lang="fr-FR" sz="3000" dirty="0"/>
          </a:p>
        </p:txBody>
      </p:sp>
      <p:sp>
        <p:nvSpPr>
          <p:cNvPr id="14" name="ZoneTexte 13"/>
          <p:cNvSpPr txBox="1"/>
          <p:nvPr/>
        </p:nvSpPr>
        <p:spPr>
          <a:xfrm>
            <a:off x="3857620" y="2071678"/>
            <a:ext cx="34290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 smtClean="0">
                <a:solidFill>
                  <a:srgbClr val="FF0000"/>
                </a:solidFill>
              </a:rPr>
              <a:t>Amortissements</a:t>
            </a:r>
            <a:endParaRPr lang="fr-FR" sz="3000" b="1" dirty="0">
              <a:solidFill>
                <a:srgbClr val="FF0000"/>
              </a:solidFill>
            </a:endParaRPr>
          </a:p>
        </p:txBody>
      </p:sp>
      <p:cxnSp>
        <p:nvCxnSpPr>
          <p:cNvPr id="17" name="Connecteur droit avec flèche 16"/>
          <p:cNvCxnSpPr/>
          <p:nvPr/>
        </p:nvCxnSpPr>
        <p:spPr>
          <a:xfrm>
            <a:off x="7000892" y="2357430"/>
            <a:ext cx="642943" cy="1588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7643834" y="2071678"/>
            <a:ext cx="12858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 smtClean="0"/>
              <a:t>Stock</a:t>
            </a:r>
            <a:endParaRPr lang="fr-FR" sz="3000" b="1" dirty="0"/>
          </a:p>
        </p:txBody>
      </p:sp>
      <p:sp>
        <p:nvSpPr>
          <p:cNvPr id="20" name="Rectangle à coins arrondis 19"/>
          <p:cNvSpPr/>
          <p:nvPr/>
        </p:nvSpPr>
        <p:spPr>
          <a:xfrm>
            <a:off x="214282" y="500042"/>
            <a:ext cx="8715436" cy="214314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285721" y="3786190"/>
            <a:ext cx="84296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dirty="0" smtClean="0"/>
              <a:t>  Si </a:t>
            </a:r>
            <a:r>
              <a:rPr lang="fr-FR" sz="3000" b="1" dirty="0" smtClean="0">
                <a:solidFill>
                  <a:srgbClr val="FF0000"/>
                </a:solidFill>
              </a:rPr>
              <a:t>Charges réelles </a:t>
            </a:r>
            <a:r>
              <a:rPr lang="fr-FR" sz="3000" dirty="0" smtClean="0"/>
              <a:t>&lt; </a:t>
            </a:r>
            <a:r>
              <a:rPr lang="fr-FR" sz="3000" b="1" dirty="0" smtClean="0">
                <a:solidFill>
                  <a:srgbClr val="92D050"/>
                </a:solidFill>
              </a:rPr>
              <a:t>Loyers</a:t>
            </a:r>
            <a:r>
              <a:rPr lang="fr-FR" sz="3000" dirty="0" smtClean="0"/>
              <a:t> : bénéfice		     </a:t>
            </a:r>
          </a:p>
          <a:p>
            <a:r>
              <a:rPr lang="fr-FR" sz="3000" dirty="0"/>
              <a:t> </a:t>
            </a:r>
            <a:r>
              <a:rPr lang="fr-FR" sz="3000" dirty="0" smtClean="0"/>
              <a:t>    Déstockage des </a:t>
            </a:r>
            <a:r>
              <a:rPr lang="fr-FR" sz="3000" b="1" dirty="0" smtClean="0">
                <a:solidFill>
                  <a:srgbClr val="FF0000"/>
                </a:solidFill>
              </a:rPr>
              <a:t>Amortissements</a:t>
            </a:r>
          </a:p>
          <a:p>
            <a:r>
              <a:rPr lang="fr-FR" sz="3000" b="1" dirty="0" smtClean="0"/>
              <a:t>     Résultat fiscal </a:t>
            </a:r>
            <a:r>
              <a:rPr lang="fr-FR" sz="3000" dirty="0" smtClean="0"/>
              <a:t>= 0* </a:t>
            </a:r>
            <a:endParaRPr lang="fr-FR" sz="3000" dirty="0"/>
          </a:p>
        </p:txBody>
      </p:sp>
      <p:cxnSp>
        <p:nvCxnSpPr>
          <p:cNvPr id="40" name="Connecteur droit 39"/>
          <p:cNvCxnSpPr/>
          <p:nvPr/>
        </p:nvCxnSpPr>
        <p:spPr>
          <a:xfrm>
            <a:off x="7429521" y="4071942"/>
            <a:ext cx="642943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 rot="5400000">
            <a:off x="7786711" y="4357695"/>
            <a:ext cx="571504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/>
          <p:nvPr/>
        </p:nvCxnSpPr>
        <p:spPr>
          <a:xfrm rot="10800000">
            <a:off x="6786579" y="4572009"/>
            <a:ext cx="1285884" cy="1588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 rot="5400000">
            <a:off x="7822430" y="4822040"/>
            <a:ext cx="500860" cy="79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/>
          <p:nvPr/>
        </p:nvCxnSpPr>
        <p:spPr>
          <a:xfrm rot="10800000">
            <a:off x="6786579" y="5072075"/>
            <a:ext cx="1285884" cy="1588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à coins arrondis 53"/>
          <p:cNvSpPr/>
          <p:nvPr/>
        </p:nvSpPr>
        <p:spPr>
          <a:xfrm>
            <a:off x="285721" y="3357563"/>
            <a:ext cx="8715436" cy="2071702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ZoneTexte 54"/>
          <p:cNvSpPr txBox="1"/>
          <p:nvPr/>
        </p:nvSpPr>
        <p:spPr>
          <a:xfrm>
            <a:off x="428597" y="5643579"/>
            <a:ext cx="83582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dirty="0" smtClean="0"/>
              <a:t>* Tant que les amortissements stockés sont supérieurs au résultat d’exploitation généré.</a:t>
            </a:r>
            <a:endParaRPr lang="fr-FR" sz="3000" dirty="0"/>
          </a:p>
        </p:txBody>
      </p:sp>
      <p:cxnSp>
        <p:nvCxnSpPr>
          <p:cNvPr id="21" name="Connecteur droit avec flèche 20"/>
          <p:cNvCxnSpPr/>
          <p:nvPr/>
        </p:nvCxnSpPr>
        <p:spPr>
          <a:xfrm rot="5400000">
            <a:off x="5465769" y="1820851"/>
            <a:ext cx="642148" cy="795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que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echnique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que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377</TotalTime>
  <Words>1656</Words>
  <Application>Microsoft Macintosh PowerPoint</Application>
  <PresentationFormat>Affichage à l'écran (4:3)</PresentationFormat>
  <Paragraphs>419</Paragraphs>
  <Slides>30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1" baseType="lpstr">
      <vt:lpstr>Technique</vt:lpstr>
      <vt:lpstr>Atelier C.C.R.EM Club pour la Croissance et la réussite des entreprise de méditerranée  13/09/17</vt:lpstr>
      <vt:lpstr>Diapositive 2</vt:lpstr>
      <vt:lpstr> 1°Préparer sa retraite en Loueur Meublé Non Professionnel : Le LMNP 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2°Investir en Loi Pinel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 3°Diversifier vos investissements au travers de l’immobilier collectif </vt:lpstr>
      <vt:lpstr>Diapositive 24</vt:lpstr>
      <vt:lpstr> SCPI de rendement </vt:lpstr>
      <vt:lpstr>SCPI de rendement 2</vt:lpstr>
      <vt:lpstr> SCPI Fiscales </vt:lpstr>
      <vt:lpstr> OCPI de rendement </vt:lpstr>
      <vt:lpstr> Différents exemples </vt:lpstr>
      <vt:lpstr>Diapositive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Atelier C.C.R.EM 13/09/17</dc:title>
  <dc:creator>Bureau</dc:creator>
  <cp:lastModifiedBy>Cédric Lefebvre</cp:lastModifiedBy>
  <cp:revision>69</cp:revision>
  <dcterms:created xsi:type="dcterms:W3CDTF">2017-09-04T13:15:20Z</dcterms:created>
  <dcterms:modified xsi:type="dcterms:W3CDTF">2017-09-12T13:49:32Z</dcterms:modified>
</cp:coreProperties>
</file>